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6" r:id="rId2"/>
  </p:sldIdLst>
  <p:sldSz cx="7772400" cy="100584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320"/>
    <a:srgbClr val="E86D6A"/>
    <a:srgbClr val="FCB827"/>
    <a:srgbClr val="8DD0EB"/>
    <a:srgbClr val="55AFCA"/>
    <a:srgbClr val="A93D92"/>
    <a:srgbClr val="76BB20"/>
    <a:srgbClr val="9C4A8A"/>
    <a:srgbClr val="E76E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BDBB52-D601-4289-B97A-1DCA94F8899C}" v="15" dt="2023-09-21T15:27:29.5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36"/>
    <p:restoredTop sz="94659"/>
  </p:normalViewPr>
  <p:slideViewPr>
    <p:cSldViewPr snapToGrid="0">
      <p:cViewPr varScale="1">
        <p:scale>
          <a:sx n="74" d="100"/>
          <a:sy n="74" d="100"/>
        </p:scale>
        <p:origin x="3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D661C170-7F3A-435F-AAF8-BA3820F347E7}" type="datetimeFigureOut">
              <a:rPr lang="en-US" smtClean="0"/>
              <a:t>9/21/2023</a:t>
            </a:fld>
            <a:endParaRPr lang="en-US"/>
          </a:p>
        </p:txBody>
      </p:sp>
      <p:sp>
        <p:nvSpPr>
          <p:cNvPr id="4" name="Slide Image Placeholder 3"/>
          <p:cNvSpPr>
            <a:spLocks noGrp="1" noRot="1" noChangeAspect="1"/>
          </p:cNvSpPr>
          <p:nvPr>
            <p:ph type="sldImg" idx="2"/>
          </p:nvPr>
        </p:nvSpPr>
        <p:spPr>
          <a:xfrm>
            <a:off x="2317750" y="1169988"/>
            <a:ext cx="2441575"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80C42D5D-AE20-436E-9E7F-3F5B53EBEC95}" type="slidenum">
              <a:rPr lang="en-US" smtClean="0"/>
              <a:t>‹#›</a:t>
            </a:fld>
            <a:endParaRPr lang="en-US"/>
          </a:p>
        </p:txBody>
      </p:sp>
    </p:spTree>
    <p:extLst>
      <p:ext uri="{BB962C8B-B14F-4D97-AF65-F5344CB8AC3E}">
        <p14:creationId xmlns:p14="http://schemas.microsoft.com/office/powerpoint/2010/main" val="89690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C42D5D-AE20-436E-9E7F-3F5B53EBEC95}" type="slidenum">
              <a:rPr lang="en-US" smtClean="0"/>
              <a:t>1</a:t>
            </a:fld>
            <a:endParaRPr lang="en-US"/>
          </a:p>
        </p:txBody>
      </p:sp>
    </p:spTree>
    <p:extLst>
      <p:ext uri="{BB962C8B-B14F-4D97-AF65-F5344CB8AC3E}">
        <p14:creationId xmlns:p14="http://schemas.microsoft.com/office/powerpoint/2010/main" val="398778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035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BF78CFF-8418-954B-95BA-172CC57DE80E}"/>
              </a:ext>
            </a:extLst>
          </p:cNvPr>
          <p:cNvGraphicFramePr>
            <a:graphicFrameLocks noGrp="1"/>
          </p:cNvGraphicFramePr>
          <p:nvPr userDrawn="1">
            <p:extLst>
              <p:ext uri="{D42A27DB-BD31-4B8C-83A1-F6EECF244321}">
                <p14:modId xmlns:p14="http://schemas.microsoft.com/office/powerpoint/2010/main" val="1205158083"/>
              </p:ext>
            </p:extLst>
          </p:nvPr>
        </p:nvGraphicFramePr>
        <p:xfrm>
          <a:off x="1488556" y="2012088"/>
          <a:ext cx="5838305" cy="6121140"/>
        </p:xfrm>
        <a:graphic>
          <a:graphicData uri="http://schemas.openxmlformats.org/drawingml/2006/table">
            <a:tbl>
              <a:tblPr firstRow="1" bandRow="1">
                <a:tableStyleId>{C083E6E3-FA7D-4D7B-A595-EF9225AFEA82}</a:tableStyleId>
              </a:tblPr>
              <a:tblGrid>
                <a:gridCol w="244856">
                  <a:extLst>
                    <a:ext uri="{9D8B030D-6E8A-4147-A177-3AD203B41FA5}">
                      <a16:colId xmlns:a16="http://schemas.microsoft.com/office/drawing/2014/main" val="3713006317"/>
                    </a:ext>
                  </a:extLst>
                </a:gridCol>
                <a:gridCol w="922805">
                  <a:extLst>
                    <a:ext uri="{9D8B030D-6E8A-4147-A177-3AD203B41FA5}">
                      <a16:colId xmlns:a16="http://schemas.microsoft.com/office/drawing/2014/main" val="1852944129"/>
                    </a:ext>
                  </a:extLst>
                </a:gridCol>
                <a:gridCol w="244856">
                  <a:extLst>
                    <a:ext uri="{9D8B030D-6E8A-4147-A177-3AD203B41FA5}">
                      <a16:colId xmlns:a16="http://schemas.microsoft.com/office/drawing/2014/main" val="476472094"/>
                    </a:ext>
                  </a:extLst>
                </a:gridCol>
                <a:gridCol w="922805">
                  <a:extLst>
                    <a:ext uri="{9D8B030D-6E8A-4147-A177-3AD203B41FA5}">
                      <a16:colId xmlns:a16="http://schemas.microsoft.com/office/drawing/2014/main" val="2914536326"/>
                    </a:ext>
                  </a:extLst>
                </a:gridCol>
                <a:gridCol w="244856">
                  <a:extLst>
                    <a:ext uri="{9D8B030D-6E8A-4147-A177-3AD203B41FA5}">
                      <a16:colId xmlns:a16="http://schemas.microsoft.com/office/drawing/2014/main" val="3733501739"/>
                    </a:ext>
                  </a:extLst>
                </a:gridCol>
                <a:gridCol w="922805">
                  <a:extLst>
                    <a:ext uri="{9D8B030D-6E8A-4147-A177-3AD203B41FA5}">
                      <a16:colId xmlns:a16="http://schemas.microsoft.com/office/drawing/2014/main" val="3658102102"/>
                    </a:ext>
                  </a:extLst>
                </a:gridCol>
                <a:gridCol w="244856">
                  <a:extLst>
                    <a:ext uri="{9D8B030D-6E8A-4147-A177-3AD203B41FA5}">
                      <a16:colId xmlns:a16="http://schemas.microsoft.com/office/drawing/2014/main" val="1581109998"/>
                    </a:ext>
                  </a:extLst>
                </a:gridCol>
                <a:gridCol w="922805">
                  <a:extLst>
                    <a:ext uri="{9D8B030D-6E8A-4147-A177-3AD203B41FA5}">
                      <a16:colId xmlns:a16="http://schemas.microsoft.com/office/drawing/2014/main" val="2237888107"/>
                    </a:ext>
                  </a:extLst>
                </a:gridCol>
                <a:gridCol w="244856">
                  <a:extLst>
                    <a:ext uri="{9D8B030D-6E8A-4147-A177-3AD203B41FA5}">
                      <a16:colId xmlns:a16="http://schemas.microsoft.com/office/drawing/2014/main" val="4281694389"/>
                    </a:ext>
                  </a:extLst>
                </a:gridCol>
                <a:gridCol w="922805">
                  <a:extLst>
                    <a:ext uri="{9D8B030D-6E8A-4147-A177-3AD203B41FA5}">
                      <a16:colId xmlns:a16="http://schemas.microsoft.com/office/drawing/2014/main" val="4130633376"/>
                    </a:ext>
                  </a:extLst>
                </a:gridCol>
              </a:tblGrid>
              <a:tr h="510420">
                <a:tc>
                  <a:txBody>
                    <a:bodyPr/>
                    <a:lstStyle/>
                    <a:p>
                      <a:pPr algn="r">
                        <a:lnSpc>
                          <a:spcPct val="100000"/>
                        </a:lnSpc>
                        <a:spcBef>
                          <a:spcPts val="0"/>
                        </a:spcBef>
                        <a:spcAft>
                          <a:spcPts val="0"/>
                        </a:spcAft>
                      </a:pPr>
                      <a:endParaRPr lang="en-US" sz="2600" b="1" i="1" baseline="8000" dirty="0">
                        <a:solidFill>
                          <a:schemeClr val="bg1"/>
                        </a:solidFill>
                      </a:endParaRP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l">
                        <a:lnSpc>
                          <a:spcPct val="100000"/>
                        </a:lnSpc>
                        <a:spcBef>
                          <a:spcPts val="0"/>
                        </a:spcBef>
                        <a:spcAft>
                          <a:spcPts val="0"/>
                        </a:spcAft>
                      </a:pPr>
                      <a:r>
                        <a:rPr lang="en-US" sz="1900" b="1" kern="1200" dirty="0">
                          <a:solidFill>
                            <a:schemeClr val="tx2"/>
                          </a:solidFill>
                          <a:latin typeface="+mn-lt"/>
                          <a:ea typeface="+mn-ea"/>
                          <a:cs typeface="+mn-cs"/>
                        </a:rPr>
                        <a:t>MON</a:t>
                      </a: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a:lnSpc>
                          <a:spcPct val="100000"/>
                        </a:lnSpc>
                        <a:spcBef>
                          <a:spcPts val="0"/>
                        </a:spcBef>
                        <a:spcAft>
                          <a:spcPts val="0"/>
                        </a:spcAft>
                      </a:pPr>
                      <a:endParaRPr lang="en-US" sz="1900" b="1" kern="1200" dirty="0">
                        <a:solidFill>
                          <a:schemeClr val="tx2"/>
                        </a:solidFill>
                        <a:latin typeface="+mn-lt"/>
                        <a:ea typeface="+mn-ea"/>
                        <a:cs typeface="+mn-cs"/>
                      </a:endParaRP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alpha val="75000"/>
                      </a:schemeClr>
                    </a:solidFill>
                  </a:tcPr>
                </a:tc>
                <a:tc>
                  <a:txBody>
                    <a:bodyPr/>
                    <a:lstStyle/>
                    <a:p>
                      <a:pPr algn="l">
                        <a:lnSpc>
                          <a:spcPct val="100000"/>
                        </a:lnSpc>
                        <a:spcBef>
                          <a:spcPts val="0"/>
                        </a:spcBef>
                        <a:spcAft>
                          <a:spcPts val="0"/>
                        </a:spcAft>
                      </a:pPr>
                      <a:r>
                        <a:rPr lang="en-US" sz="1900" b="1" kern="1200" dirty="0">
                          <a:solidFill>
                            <a:schemeClr val="tx2"/>
                          </a:solidFill>
                          <a:latin typeface="+mn-lt"/>
                          <a:ea typeface="+mn-ea"/>
                          <a:cs typeface="+mn-cs"/>
                        </a:rPr>
                        <a:t>TUES</a:t>
                      </a: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75000"/>
                      </a:schemeClr>
                    </a:solidFill>
                  </a:tcPr>
                </a:tc>
                <a:tc>
                  <a:txBody>
                    <a:bodyPr/>
                    <a:lstStyle/>
                    <a:p>
                      <a:pPr algn="r">
                        <a:lnSpc>
                          <a:spcPct val="100000"/>
                        </a:lnSpc>
                        <a:spcBef>
                          <a:spcPts val="0"/>
                        </a:spcBef>
                        <a:spcAft>
                          <a:spcPts val="0"/>
                        </a:spcAft>
                      </a:pPr>
                      <a:endParaRPr lang="en-US" sz="2600" b="1" i="1" baseline="8000" dirty="0">
                        <a:solidFill>
                          <a:schemeClr val="bg1"/>
                        </a:solidFill>
                      </a:endParaRP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l">
                        <a:lnSpc>
                          <a:spcPct val="100000"/>
                        </a:lnSpc>
                        <a:spcBef>
                          <a:spcPts val="0"/>
                        </a:spcBef>
                        <a:spcAft>
                          <a:spcPts val="0"/>
                        </a:spcAft>
                      </a:pPr>
                      <a:r>
                        <a:rPr lang="en-US" sz="1900" b="1" kern="1200" dirty="0">
                          <a:solidFill>
                            <a:schemeClr val="tx2"/>
                          </a:solidFill>
                          <a:latin typeface="+mn-lt"/>
                          <a:ea typeface="+mn-ea"/>
                          <a:cs typeface="+mn-cs"/>
                        </a:rPr>
                        <a:t>WED</a:t>
                      </a: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r">
                        <a:lnSpc>
                          <a:spcPct val="100000"/>
                        </a:lnSpc>
                        <a:spcBef>
                          <a:spcPts val="0"/>
                        </a:spcBef>
                        <a:spcAft>
                          <a:spcPts val="0"/>
                        </a:spcAft>
                      </a:pPr>
                      <a:endParaRPr lang="en-US" sz="1900" b="1" kern="1200" dirty="0">
                        <a:solidFill>
                          <a:schemeClr val="tx2"/>
                        </a:solidFill>
                        <a:latin typeface="+mn-lt"/>
                        <a:ea typeface="+mn-ea"/>
                        <a:cs typeface="+mn-cs"/>
                      </a:endParaRP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alpha val="75000"/>
                      </a:schemeClr>
                    </a:solidFill>
                  </a:tcPr>
                </a:tc>
                <a:tc>
                  <a:txBody>
                    <a:bodyPr/>
                    <a:lstStyle/>
                    <a:p>
                      <a:r>
                        <a:rPr lang="en-US" sz="1900" b="1" kern="1200" dirty="0">
                          <a:solidFill>
                            <a:schemeClr val="tx2"/>
                          </a:solidFill>
                          <a:latin typeface="+mn-lt"/>
                          <a:ea typeface="+mn-ea"/>
                          <a:cs typeface="+mn-cs"/>
                        </a:rPr>
                        <a:t>THURS</a:t>
                      </a: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75000"/>
                      </a:schemeClr>
                    </a:solidFill>
                  </a:tcPr>
                </a:tc>
                <a:tc>
                  <a:txBody>
                    <a:bodyPr/>
                    <a:lstStyle/>
                    <a:p>
                      <a:pPr algn="r">
                        <a:lnSpc>
                          <a:spcPct val="100000"/>
                        </a:lnSpc>
                        <a:spcBef>
                          <a:spcPts val="0"/>
                        </a:spcBef>
                        <a:spcAft>
                          <a:spcPts val="0"/>
                        </a:spcAft>
                      </a:pPr>
                      <a:endParaRPr lang="en-US" sz="1900" b="1" kern="1200" dirty="0">
                        <a:solidFill>
                          <a:schemeClr val="tx2"/>
                        </a:solidFill>
                        <a:latin typeface="+mn-lt"/>
                        <a:ea typeface="+mn-ea"/>
                        <a:cs typeface="+mn-cs"/>
                      </a:endParaRPr>
                    </a:p>
                  </a:txBody>
                  <a:tcPr marL="109728" marR="109728" marT="54864" marB="54864">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alpha val="75000"/>
                      </a:schemeClr>
                    </a:solidFill>
                  </a:tcPr>
                </a:tc>
                <a:tc>
                  <a:txBody>
                    <a:bodyPr/>
                    <a:lstStyle/>
                    <a:p>
                      <a:pPr algn="l">
                        <a:lnSpc>
                          <a:spcPct val="100000"/>
                        </a:lnSpc>
                        <a:spcBef>
                          <a:spcPts val="0"/>
                        </a:spcBef>
                        <a:spcAft>
                          <a:spcPts val="0"/>
                        </a:spcAft>
                      </a:pPr>
                      <a:r>
                        <a:rPr lang="en-US" sz="1900" b="1" kern="1200" dirty="0">
                          <a:solidFill>
                            <a:schemeClr val="tx2"/>
                          </a:solidFill>
                          <a:latin typeface="+mn-lt"/>
                          <a:ea typeface="+mn-ea"/>
                          <a:cs typeface="+mn-cs"/>
                        </a:rPr>
                        <a:t>FRI</a:t>
                      </a:r>
                    </a:p>
                  </a:txBody>
                  <a:tcPr marL="109728" marR="109728" marT="54864" marB="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75000"/>
                      </a:schemeClr>
                    </a:solidFill>
                  </a:tcPr>
                </a:tc>
                <a:extLst>
                  <a:ext uri="{0D108BD9-81ED-4DB2-BD59-A6C34878D82A}">
                    <a16:rowId xmlns:a16="http://schemas.microsoft.com/office/drawing/2014/main" val="3470551839"/>
                  </a:ext>
                </a:extLst>
              </a:tr>
              <a:tr h="1122144">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   1</a:t>
                      </a:r>
                    </a:p>
                  </a:txBody>
                  <a:tcPr marL="109728" marR="109728" marT="54864" marB="54864">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2</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3</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4</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hMerge="1">
                  <a:txBody>
                    <a:bodyPr/>
                    <a:lstStyle/>
                    <a:p>
                      <a:endParaRPr lang="en-US"/>
                    </a:p>
                  </a:txBody>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1" kern="1200" baseline="8000" dirty="0">
                          <a:solidFill>
                            <a:schemeClr val="bg2">
                              <a:lumMod val="90000"/>
                            </a:schemeClr>
                          </a:solidFill>
                          <a:latin typeface="+mn-lt"/>
                          <a:ea typeface="+mn-ea"/>
                          <a:cs typeface="+mn-cs"/>
                        </a:rPr>
                        <a:t>5</a:t>
                      </a:r>
                    </a:p>
                  </a:txBody>
                  <a:tcPr marL="109728" marR="109728" marT="54864" marB="54864">
                    <a:lnL w="12700" cap="flat" cmpd="sng" algn="ctr">
                      <a:solidFill>
                        <a:schemeClr val="bg1">
                          <a:lumMod val="75000"/>
                        </a:schemeClr>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hMerge="1">
                  <a:txBody>
                    <a:bodyPr/>
                    <a:lstStyle/>
                    <a:p>
                      <a:endParaRPr lang="en-US"/>
                    </a:p>
                  </a:txBody>
                  <a:tcPr/>
                </a:tc>
                <a:extLst>
                  <a:ext uri="{0D108BD9-81ED-4DB2-BD59-A6C34878D82A}">
                    <a16:rowId xmlns:a16="http://schemas.microsoft.com/office/drawing/2014/main" val="1599240193"/>
                  </a:ext>
                </a:extLst>
              </a:tr>
              <a:tr h="1122144">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8</a:t>
                      </a:r>
                    </a:p>
                  </a:txBody>
                  <a:tcPr marL="109728" marR="109728" marT="54864" marB="54864">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9</a:t>
                      </a:r>
                      <a:endParaRPr lang="en-US" sz="1600" b="1" i="1" baseline="8000" dirty="0">
                        <a:solidFill>
                          <a:schemeClr val="bg2">
                            <a:lumMod val="90000"/>
                          </a:schemeClr>
                        </a:solidFill>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10</a:t>
                      </a:r>
                      <a:endParaRPr lang="en-US" sz="1600" b="1" i="1" baseline="8000" dirty="0">
                        <a:solidFill>
                          <a:schemeClr val="bg2">
                            <a:lumMod val="90000"/>
                          </a:schemeClr>
                        </a:solidFill>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11</a:t>
                      </a:r>
                      <a:endParaRPr lang="en-US" sz="1600" b="1" i="1" baseline="8000" dirty="0">
                        <a:solidFill>
                          <a:schemeClr val="bg2">
                            <a:lumMod val="90000"/>
                          </a:schemeClr>
                        </a:solidFill>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12</a:t>
                      </a:r>
                      <a:endParaRPr lang="en-US" sz="1600" b="1" i="1" baseline="8000" dirty="0">
                        <a:solidFill>
                          <a:schemeClr val="bg2">
                            <a:lumMod val="90000"/>
                          </a:schemeClr>
                        </a:solidFill>
                      </a:endParaRPr>
                    </a:p>
                  </a:txBody>
                  <a:tcPr marL="109728" marR="109728" marT="54864" marB="54864">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3134876471"/>
                  </a:ext>
                </a:extLst>
              </a:tr>
              <a:tr h="1122144">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1" kern="1200" baseline="8000" dirty="0">
                          <a:solidFill>
                            <a:schemeClr val="bg2">
                              <a:lumMod val="90000"/>
                            </a:schemeClr>
                          </a:solidFill>
                          <a:latin typeface="+mn-lt"/>
                          <a:ea typeface="+mn-ea"/>
                          <a:cs typeface="+mn-cs"/>
                        </a:rPr>
                        <a:t>15</a:t>
                      </a:r>
                    </a:p>
                  </a:txBody>
                  <a:tcPr marL="109728" marR="109728" marT="54864" marB="54864">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16</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1" kern="1200" baseline="8000" dirty="0">
                          <a:solidFill>
                            <a:schemeClr val="bg2">
                              <a:lumMod val="90000"/>
                            </a:schemeClr>
                          </a:solidFill>
                          <a:latin typeface="+mn-lt"/>
                          <a:ea typeface="+mn-ea"/>
                          <a:cs typeface="+mn-cs"/>
                        </a:rPr>
                        <a:t>17</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r" defTabSz="914400" rtl="0" eaLnBrk="1" latinLnBrk="0" hangingPunct="1">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18</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1" kern="1200" baseline="8000" dirty="0">
                          <a:solidFill>
                            <a:schemeClr val="bg2">
                              <a:lumMod val="90000"/>
                            </a:schemeClr>
                          </a:solidFill>
                          <a:latin typeface="+mn-lt"/>
                          <a:ea typeface="+mn-ea"/>
                          <a:cs typeface="+mn-cs"/>
                        </a:rPr>
                        <a:t>19</a:t>
                      </a:r>
                    </a:p>
                  </a:txBody>
                  <a:tcPr marL="109728" marR="109728" marT="54864" marB="54864">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927856012"/>
                  </a:ext>
                </a:extLst>
              </a:tr>
              <a:tr h="1122144">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22</a:t>
                      </a:r>
                    </a:p>
                  </a:txBody>
                  <a:tcPr marL="109728" marR="109728" marT="54864" marB="54864">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baseline="8000" dirty="0">
                          <a:solidFill>
                            <a:schemeClr val="bg2">
                              <a:lumMod val="90000"/>
                            </a:schemeClr>
                          </a:solidFill>
                        </a:rPr>
                        <a:t>23</a:t>
                      </a:r>
                      <a:endParaRPr lang="en-US" sz="1600" b="1" i="1" kern="1200" baseline="8000" dirty="0">
                        <a:solidFill>
                          <a:schemeClr val="bg2">
                            <a:lumMod val="90000"/>
                          </a:schemeClr>
                        </a:solidFill>
                        <a:latin typeface="+mn-lt"/>
                        <a:ea typeface="+mn-ea"/>
                        <a:cs typeface="+mn-cs"/>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baseline="8000" dirty="0">
                          <a:solidFill>
                            <a:schemeClr val="bg2">
                              <a:lumMod val="90000"/>
                            </a:schemeClr>
                          </a:solidFill>
                        </a:rPr>
                        <a:t>24</a:t>
                      </a:r>
                      <a:endParaRPr lang="en-US" sz="1600" b="1" i="1" kern="1200" baseline="8000" dirty="0">
                        <a:solidFill>
                          <a:schemeClr val="bg2">
                            <a:lumMod val="90000"/>
                          </a:schemeClr>
                        </a:solidFill>
                        <a:latin typeface="+mn-lt"/>
                        <a:ea typeface="+mn-ea"/>
                        <a:cs typeface="+mn-cs"/>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baseline="8000" dirty="0">
                          <a:solidFill>
                            <a:schemeClr val="bg2">
                              <a:lumMod val="90000"/>
                            </a:schemeClr>
                          </a:solidFill>
                        </a:rPr>
                        <a:t>25</a:t>
                      </a:r>
                      <a:endParaRPr lang="en-US" sz="1600" b="1" i="1" kern="1200" baseline="8000" dirty="0">
                        <a:solidFill>
                          <a:schemeClr val="bg2">
                            <a:lumMod val="90000"/>
                          </a:schemeClr>
                        </a:solidFill>
                        <a:latin typeface="+mn-lt"/>
                        <a:ea typeface="+mn-ea"/>
                        <a:cs typeface="+mn-cs"/>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baseline="8000" dirty="0">
                          <a:solidFill>
                            <a:schemeClr val="bg2">
                              <a:lumMod val="90000"/>
                            </a:schemeClr>
                          </a:solidFill>
                        </a:rPr>
                        <a:t>26</a:t>
                      </a:r>
                    </a:p>
                  </a:txBody>
                  <a:tcPr marL="109728" marR="109728" marT="54864" marB="54864">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702163649"/>
                  </a:ext>
                </a:extLst>
              </a:tr>
              <a:tr h="1122144">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29</a:t>
                      </a:r>
                    </a:p>
                  </a:txBody>
                  <a:tcPr marL="109728" marR="109728" marT="54864" marB="54864">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30</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r>
                        <a:rPr lang="en-US" sz="1600" b="1" i="1" kern="1200" baseline="8000" dirty="0">
                          <a:solidFill>
                            <a:schemeClr val="bg2">
                              <a:lumMod val="90000"/>
                            </a:schemeClr>
                          </a:solidFill>
                          <a:latin typeface="+mn-lt"/>
                          <a:ea typeface="+mn-ea"/>
                          <a:cs typeface="+mn-cs"/>
                        </a:rPr>
                        <a:t>31</a:t>
                      </a: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endParaRPr lang="en-US" sz="1600" b="1" i="1" kern="1200" baseline="8000" dirty="0">
                        <a:solidFill>
                          <a:schemeClr val="bg2">
                            <a:lumMod val="90000"/>
                          </a:schemeClr>
                        </a:solidFill>
                        <a:latin typeface="+mn-lt"/>
                        <a:ea typeface="+mn-ea"/>
                        <a:cs typeface="+mn-cs"/>
                      </a:endParaRPr>
                    </a:p>
                  </a:txBody>
                  <a:tcPr marL="109728" marR="109728" marT="54864" marB="54864">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lnSpc>
                          <a:spcPct val="100000"/>
                        </a:lnSpc>
                        <a:spcBef>
                          <a:spcPts val="0"/>
                        </a:spcBef>
                        <a:spcAft>
                          <a:spcPts val="0"/>
                        </a:spcAft>
                      </a:pPr>
                      <a:endParaRPr lang="en-US" sz="1600" b="1" i="1" baseline="8000" dirty="0">
                        <a:solidFill>
                          <a:schemeClr val="bg2">
                            <a:lumMod val="90000"/>
                          </a:schemeClr>
                        </a:solidFill>
                      </a:endParaRPr>
                    </a:p>
                  </a:txBody>
                  <a:tcPr marL="109728" marR="109728" marT="54864" marB="54864">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500836254"/>
                  </a:ext>
                </a:extLst>
              </a:tr>
            </a:tbl>
          </a:graphicData>
        </a:graphic>
      </p:graphicFrame>
    </p:spTree>
    <p:extLst>
      <p:ext uri="{BB962C8B-B14F-4D97-AF65-F5344CB8AC3E}">
        <p14:creationId xmlns:p14="http://schemas.microsoft.com/office/powerpoint/2010/main" val="4012490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8732798"/>
      </p:ext>
    </p:extLst>
  </p:cSld>
  <p:clrMap bg1="lt1" tx1="dk1" bg2="lt2" tx2="dk2" accent1="accent1" accent2="accent2" accent3="accent3" accent4="accent4" accent5="accent5" accent6="accent6" hlink="hlink" folHlink="folHlink"/>
  <p:sldLayoutIdLst>
    <p:sldLayoutId id="2147483661" r:id="rId1"/>
    <p:sldLayoutId id="2147483667"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hyperlink" Target="https://www.pngall.com/columbus-day-p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09D959A8-F68C-4938-89AB-FDCB455C57DB}"/>
              </a:ext>
            </a:extLst>
          </p:cNvPr>
          <p:cNvSpPr/>
          <p:nvPr/>
        </p:nvSpPr>
        <p:spPr>
          <a:xfrm>
            <a:off x="69497" y="0"/>
            <a:ext cx="1638378" cy="10058399"/>
          </a:xfrm>
          <a:prstGeom prst="rect">
            <a:avLst/>
          </a:prstGeom>
          <a:solidFill>
            <a:srgbClr val="E86D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E86D6A"/>
              </a:solidFill>
            </a:endParaRPr>
          </a:p>
        </p:txBody>
      </p:sp>
      <p:sp>
        <p:nvSpPr>
          <p:cNvPr id="10" name="Title 1">
            <a:extLst>
              <a:ext uri="{FF2B5EF4-FFF2-40B4-BE49-F238E27FC236}">
                <a16:creationId xmlns:a16="http://schemas.microsoft.com/office/drawing/2014/main" id="{11661A19-F961-48FE-A27B-C1CAB69BC090}"/>
              </a:ext>
            </a:extLst>
          </p:cNvPr>
          <p:cNvSpPr txBox="1">
            <a:spLocks/>
          </p:cNvSpPr>
          <p:nvPr/>
        </p:nvSpPr>
        <p:spPr>
          <a:xfrm>
            <a:off x="2382880" y="498556"/>
            <a:ext cx="4997425" cy="337571"/>
          </a:xfrm>
          <a:prstGeom prst="rect">
            <a:avLst/>
          </a:prstGeom>
        </p:spPr>
        <p:txBody>
          <a:bodyPr vert="horz" lIns="109728" tIns="54864" rIns="109728" bIns="54864" rtlCol="0" anchor="ctr">
            <a:noAutofit/>
          </a:bodyPr>
          <a:lstStyle>
            <a:lvl1pPr algn="l" defTabSz="457200" rtl="0" eaLnBrk="1" latinLnBrk="0" hangingPunct="1">
              <a:lnSpc>
                <a:spcPct val="80000"/>
              </a:lnSpc>
              <a:spcBef>
                <a:spcPct val="0"/>
              </a:spcBef>
              <a:buNone/>
              <a:defRPr sz="3200" kern="1200" cap="none" baseline="0">
                <a:solidFill>
                  <a:schemeClr val="tx1"/>
                </a:solidFill>
                <a:latin typeface="Gotham Bold" pitchFamily="50" charset="0"/>
                <a:ea typeface="+mj-ea"/>
                <a:cs typeface="Gotham Bold" pitchFamily="50" charset="0"/>
              </a:defRPr>
            </a:lvl1pPr>
          </a:lstStyle>
          <a:p>
            <a:pPr algn="r" defTabSz="548640"/>
            <a:r>
              <a:rPr lang="en-US" sz="3600" b="1" dirty="0">
                <a:solidFill>
                  <a:srgbClr val="E86D6A"/>
                </a:solidFill>
                <a:latin typeface="+mn-lt"/>
                <a:cs typeface="Arial" panose="020B0604020202020204" pitchFamily="34" charset="0"/>
              </a:rPr>
              <a:t>OCTOBER 2023</a:t>
            </a:r>
          </a:p>
        </p:txBody>
      </p:sp>
      <p:sp>
        <p:nvSpPr>
          <p:cNvPr id="11" name="TextBox 10">
            <a:extLst>
              <a:ext uri="{FF2B5EF4-FFF2-40B4-BE49-F238E27FC236}">
                <a16:creationId xmlns:a16="http://schemas.microsoft.com/office/drawing/2014/main" id="{98982FC7-D6B6-433E-8E37-05C6F623FDD2}"/>
              </a:ext>
            </a:extLst>
          </p:cNvPr>
          <p:cNvSpPr txBox="1"/>
          <p:nvPr/>
        </p:nvSpPr>
        <p:spPr>
          <a:xfrm>
            <a:off x="2103947" y="836127"/>
            <a:ext cx="5276358" cy="846707"/>
          </a:xfrm>
          <a:prstGeom prst="rect">
            <a:avLst/>
          </a:prstGeom>
          <a:noFill/>
        </p:spPr>
        <p:txBody>
          <a:bodyPr wrap="square">
            <a:spAutoFit/>
          </a:bodyPr>
          <a:lstStyle/>
          <a:p>
            <a:pPr algn="r">
              <a:lnSpc>
                <a:spcPct val="130000"/>
              </a:lnSpc>
            </a:pPr>
            <a:r>
              <a:rPr lang="en-US" b="1" dirty="0">
                <a:solidFill>
                  <a:schemeClr val="tx2"/>
                </a:solidFill>
                <a:latin typeface="Arial" panose="020B0604020202020204" pitchFamily="34" charset="0"/>
                <a:cs typeface="Arial" panose="020B0604020202020204" pitchFamily="34" charset="0"/>
              </a:rPr>
              <a:t>RIVERSIDE ELEMENTARY EAST</a:t>
            </a:r>
          </a:p>
          <a:p>
            <a:pPr algn="r">
              <a:lnSpc>
                <a:spcPct val="130000"/>
              </a:lnSpc>
            </a:pPr>
            <a:r>
              <a:rPr lang="en-US" sz="2200" b="1" kern="1200" dirty="0">
                <a:solidFill>
                  <a:schemeClr val="tx2"/>
                </a:solidFill>
                <a:latin typeface="Arial" panose="020B0604020202020204" pitchFamily="34" charset="0"/>
                <a:cs typeface="Arial" panose="020B0604020202020204" pitchFamily="34" charset="0"/>
              </a:rPr>
              <a:t>LUNCH MENU </a:t>
            </a:r>
          </a:p>
        </p:txBody>
      </p:sp>
      <p:sp>
        <p:nvSpPr>
          <p:cNvPr id="42" name="object 67">
            <a:extLst>
              <a:ext uri="{FF2B5EF4-FFF2-40B4-BE49-F238E27FC236}">
                <a16:creationId xmlns:a16="http://schemas.microsoft.com/office/drawing/2014/main" id="{5B74E380-7207-4C4C-AE0D-07C510AD1532}"/>
              </a:ext>
            </a:extLst>
          </p:cNvPr>
          <p:cNvSpPr txBox="1">
            <a:spLocks/>
          </p:cNvSpPr>
          <p:nvPr/>
        </p:nvSpPr>
        <p:spPr>
          <a:xfrm>
            <a:off x="5508203" y="8506664"/>
            <a:ext cx="1004158" cy="246221"/>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spcBef>
                <a:spcPts val="100"/>
              </a:spcBef>
            </a:pPr>
            <a:r>
              <a:rPr lang="en-US" sz="800" b="1" dirty="0">
                <a:latin typeface="Arial" panose="020B0604020202020204" pitchFamily="34" charset="0"/>
                <a:cs typeface="Arial" panose="020B0604020202020204" pitchFamily="34" charset="0"/>
              </a:rPr>
              <a:t>Menus</a:t>
            </a:r>
            <a:r>
              <a:rPr lang="en-US" sz="800" b="1" spc="-25"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are</a:t>
            </a:r>
            <a:r>
              <a:rPr lang="en-US" sz="800" b="1" spc="-45" dirty="0">
                <a:latin typeface="Arial" panose="020B0604020202020204" pitchFamily="34" charset="0"/>
                <a:cs typeface="Arial" panose="020B0604020202020204" pitchFamily="34" charset="0"/>
              </a:rPr>
              <a:t> </a:t>
            </a:r>
            <a:r>
              <a:rPr lang="en-US" sz="800" b="1" spc="-5" dirty="0">
                <a:latin typeface="Arial" panose="020B0604020202020204" pitchFamily="34" charset="0"/>
                <a:cs typeface="Arial" panose="020B0604020202020204" pitchFamily="34" charset="0"/>
              </a:rPr>
              <a:t>subject to</a:t>
            </a:r>
            <a:r>
              <a:rPr lang="en-US" sz="800" b="1" spc="-30" dirty="0">
                <a:latin typeface="Arial" panose="020B0604020202020204" pitchFamily="34" charset="0"/>
                <a:cs typeface="Arial" panose="020B0604020202020204" pitchFamily="34" charset="0"/>
              </a:rPr>
              <a:t> </a:t>
            </a:r>
            <a:r>
              <a:rPr lang="en-US" sz="800" b="1" spc="-5" dirty="0">
                <a:latin typeface="Arial" panose="020B0604020202020204" pitchFamily="34" charset="0"/>
                <a:cs typeface="Arial" panose="020B0604020202020204" pitchFamily="34" charset="0"/>
              </a:rPr>
              <a:t>change.</a:t>
            </a:r>
          </a:p>
        </p:txBody>
      </p:sp>
      <p:sp>
        <p:nvSpPr>
          <p:cNvPr id="76" name="TextBox 75">
            <a:extLst>
              <a:ext uri="{FF2B5EF4-FFF2-40B4-BE49-F238E27FC236}">
                <a16:creationId xmlns:a16="http://schemas.microsoft.com/office/drawing/2014/main" id="{CD291766-E9E1-47D6-A171-98FAE88A5FD3}"/>
              </a:ext>
            </a:extLst>
          </p:cNvPr>
          <p:cNvSpPr txBox="1"/>
          <p:nvPr/>
        </p:nvSpPr>
        <p:spPr>
          <a:xfrm>
            <a:off x="35779" y="1127415"/>
            <a:ext cx="1713686" cy="6909584"/>
          </a:xfrm>
          <a:prstGeom prst="rect">
            <a:avLst/>
          </a:prstGeom>
          <a:noFill/>
        </p:spPr>
        <p:txBody>
          <a:bodyPr wrap="square" rtlCol="0">
            <a:spAutoFit/>
          </a:bodyPr>
          <a:lstStyle/>
          <a:p>
            <a:pPr marL="0" marR="0" algn="ctr">
              <a:spcBef>
                <a:spcPts val="0"/>
              </a:spcBef>
              <a:spcAft>
                <a:spcPts val="0"/>
              </a:spcAft>
            </a:pPr>
            <a:endParaRPr lang="en-US" sz="900" b="1" u="sng" dirty="0">
              <a:solidFill>
                <a:srgbClr val="000000"/>
              </a:solidFill>
              <a:latin typeface="Arial" panose="020B0604020202020204" pitchFamily="34" charset="0"/>
              <a:cs typeface="Arial" panose="020B0604020202020204" pitchFamily="34" charset="0"/>
            </a:endParaRP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u="sng" dirty="0">
                <a:solidFill>
                  <a:srgbClr val="000000"/>
                </a:solidFill>
                <a:latin typeface="Arial" panose="020B0604020202020204" pitchFamily="34" charset="0"/>
                <a:cs typeface="Arial" panose="020B0604020202020204" pitchFamily="34" charset="0"/>
              </a:rPr>
              <a:t>WEEKLY DELI SPECIALS</a:t>
            </a:r>
          </a:p>
          <a:p>
            <a:pPr marL="0" marR="0" algn="ctr">
              <a:spcBef>
                <a:spcPts val="0"/>
              </a:spcBef>
              <a:spcAft>
                <a:spcPts val="0"/>
              </a:spcAft>
            </a:pPr>
            <a:r>
              <a:rPr lang="en-US" sz="900" b="1" i="0" dirty="0">
                <a:solidFill>
                  <a:srgbClr val="000000"/>
                </a:solidFill>
                <a:effectLst/>
                <a:latin typeface="Arial" panose="020B0604020202020204" pitchFamily="34" charset="0"/>
                <a:cs typeface="Arial" panose="020B0604020202020204" pitchFamily="34" charset="0"/>
              </a:rPr>
              <a:t>Week of 10/2</a:t>
            </a:r>
            <a:r>
              <a:rPr lang="en-US" sz="900" b="1" dirty="0">
                <a:solidFill>
                  <a:srgbClr val="000000"/>
                </a:solidFill>
                <a:latin typeface="Arial" panose="020B0604020202020204" pitchFamily="34" charset="0"/>
                <a:cs typeface="Arial" panose="020B0604020202020204" pitchFamily="34" charset="0"/>
              </a:rPr>
              <a:t>-10/5</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Turkey &amp; Cheese Sandwich</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10/10-10/13</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Ham &amp; Cheese Sandwich</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10/16-10/20</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Turkey &amp; Cheese Sandwich</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10/23-10/27</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Ham &amp; Cheese Sandwich</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10/30-10/31</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Turkey &amp; Cheese Sandwich</a:t>
            </a:r>
          </a:p>
          <a:p>
            <a:pPr marL="0" marR="0" algn="ctr">
              <a:spcBef>
                <a:spcPts val="0"/>
              </a:spcBef>
              <a:spcAft>
                <a:spcPts val="0"/>
              </a:spcAft>
            </a:pPr>
            <a:endParaRPr lang="en-US" sz="900" dirty="0">
              <a:solidFill>
                <a:srgbClr val="000000"/>
              </a:solidFill>
              <a:latin typeface="Arial" panose="020B0604020202020204" pitchFamily="34" charset="0"/>
              <a:cs typeface="Arial" panose="020B0604020202020204" pitchFamily="34" charset="0"/>
            </a:endParaRPr>
          </a:p>
          <a:p>
            <a:pPr marL="0" marR="0" algn="ctr">
              <a:spcBef>
                <a:spcPts val="0"/>
              </a:spcBef>
              <a:spcAft>
                <a:spcPts val="0"/>
              </a:spcAft>
            </a:pPr>
            <a:endParaRPr lang="en-US" sz="900" dirty="0">
              <a:solidFill>
                <a:srgbClr val="000000"/>
              </a:solidFill>
              <a:latin typeface="Arial" panose="020B0604020202020204" pitchFamily="34" charset="0"/>
              <a:cs typeface="Arial" panose="020B0604020202020204" pitchFamily="34" charset="0"/>
            </a:endParaRPr>
          </a:p>
          <a:p>
            <a:pPr marL="0" marR="0" algn="ctr">
              <a:spcBef>
                <a:spcPts val="0"/>
              </a:spcBef>
              <a:spcAft>
                <a:spcPts val="0"/>
              </a:spcAft>
            </a:pPr>
            <a:r>
              <a:rPr lang="en-US" sz="900" b="1" u="sng" dirty="0">
                <a:solidFill>
                  <a:srgbClr val="000000"/>
                </a:solidFill>
                <a:latin typeface="Arial" panose="020B0604020202020204" pitchFamily="34" charset="0"/>
                <a:cs typeface="Arial" panose="020B0604020202020204" pitchFamily="34" charset="0"/>
              </a:rPr>
              <a:t>WEEKLY SALAD SPECIALS</a:t>
            </a:r>
          </a:p>
          <a:p>
            <a:pPr marL="0" marR="0" algn="ctr">
              <a:spcBef>
                <a:spcPts val="0"/>
              </a:spcBef>
              <a:spcAft>
                <a:spcPts val="0"/>
              </a:spcAft>
            </a:pPr>
            <a:r>
              <a:rPr lang="en-US" sz="900" b="1" i="0" dirty="0">
                <a:solidFill>
                  <a:srgbClr val="000000"/>
                </a:solidFill>
                <a:effectLst/>
                <a:latin typeface="Arial" panose="020B0604020202020204" pitchFamily="34" charset="0"/>
                <a:cs typeface="Arial" panose="020B0604020202020204" pitchFamily="34" charset="0"/>
              </a:rPr>
              <a:t>Week of 10/2</a:t>
            </a:r>
            <a:r>
              <a:rPr lang="en-US" sz="900" b="1" dirty="0">
                <a:solidFill>
                  <a:srgbClr val="000000"/>
                </a:solidFill>
                <a:latin typeface="Arial" panose="020B0604020202020204" pitchFamily="34" charset="0"/>
                <a:cs typeface="Arial" panose="020B0604020202020204" pitchFamily="34" charset="0"/>
              </a:rPr>
              <a:t>-10/5</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Chicken Caesar Salad</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10/10-10/13</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Chef Salad</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10/16-10/20</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Diced Chicken Ranch Salad</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10/23-10/27</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Turkey Chef Salad</a:t>
            </a:r>
          </a:p>
          <a:p>
            <a:pPr marL="0" marR="0" algn="ctr">
              <a:spcBef>
                <a:spcPts val="0"/>
              </a:spcBef>
              <a:spcAft>
                <a:spcPts val="0"/>
              </a:spcAft>
            </a:pPr>
            <a:endParaRPr lang="en-US" sz="900" b="1" i="0" dirty="0">
              <a:solidFill>
                <a:srgbClr val="000000"/>
              </a:solidFill>
              <a:effectLst/>
              <a:latin typeface="Arial" panose="020B0604020202020204" pitchFamily="34" charset="0"/>
              <a:cs typeface="Arial" panose="020B0604020202020204" pitchFamily="34" charset="0"/>
            </a:endParaRPr>
          </a:p>
          <a:p>
            <a:pPr marL="0" marR="0" algn="ctr">
              <a:spcBef>
                <a:spcPts val="0"/>
              </a:spcBef>
              <a:spcAft>
                <a:spcPts val="0"/>
              </a:spcAft>
            </a:pPr>
            <a:r>
              <a:rPr lang="en-US" sz="900" b="1" dirty="0">
                <a:solidFill>
                  <a:srgbClr val="000000"/>
                </a:solidFill>
                <a:latin typeface="Arial" panose="020B0604020202020204" pitchFamily="34" charset="0"/>
                <a:cs typeface="Arial" panose="020B0604020202020204" pitchFamily="34" charset="0"/>
              </a:rPr>
              <a:t>Week of 10/30-10/31</a:t>
            </a:r>
          </a:p>
          <a:p>
            <a:pPr marL="0" marR="0" algn="ctr">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Chef Salad</a:t>
            </a:r>
          </a:p>
          <a:p>
            <a:pPr marL="0" marR="0" algn="ctr">
              <a:spcBef>
                <a:spcPts val="0"/>
              </a:spcBef>
              <a:spcAft>
                <a:spcPts val="0"/>
              </a:spcAft>
            </a:pPr>
            <a:endParaRPr lang="en-US" sz="900" b="1" u="sng" dirty="0">
              <a:solidFill>
                <a:srgbClr val="000000"/>
              </a:solidFill>
              <a:latin typeface="Arial" panose="020B0604020202020204" pitchFamily="34" charset="0"/>
              <a:cs typeface="Arial" panose="020B0604020202020204" pitchFamily="34" charset="0"/>
            </a:endParaRPr>
          </a:p>
          <a:p>
            <a:pPr marL="0" marR="0" algn="ctr">
              <a:spcBef>
                <a:spcPts val="0"/>
              </a:spcBef>
              <a:spcAft>
                <a:spcPts val="0"/>
              </a:spcAft>
            </a:pPr>
            <a:endParaRPr lang="en-US" sz="900" b="1" u="sng" dirty="0">
              <a:solidFill>
                <a:srgbClr val="000000"/>
              </a:solidFill>
              <a:latin typeface="Arial" panose="020B0604020202020204" pitchFamily="34" charset="0"/>
              <a:cs typeface="Arial" panose="020B0604020202020204" pitchFamily="34" charset="0"/>
            </a:endParaRPr>
          </a:p>
          <a:p>
            <a:pPr marL="0" marR="0" algn="ctr">
              <a:spcBef>
                <a:spcPts val="0"/>
              </a:spcBef>
              <a:spcAft>
                <a:spcPts val="0"/>
              </a:spcAft>
            </a:pPr>
            <a:r>
              <a:rPr lang="en-US" sz="1000" b="1" u="sng" dirty="0">
                <a:solidFill>
                  <a:srgbClr val="000000"/>
                </a:solidFill>
                <a:effectLst/>
                <a:latin typeface="Arial" panose="020B0604020202020204" pitchFamily="34" charset="0"/>
                <a:cs typeface="Arial" panose="020B0604020202020204" pitchFamily="34" charset="0"/>
              </a:rPr>
              <a:t>EVERYDAY OPTIONS</a:t>
            </a:r>
          </a:p>
          <a:p>
            <a:pPr marL="0" marR="0" algn="ctr">
              <a:spcBef>
                <a:spcPts val="600"/>
              </a:spcBef>
              <a:spcAft>
                <a:spcPts val="0"/>
              </a:spcAft>
            </a:pPr>
            <a:r>
              <a:rPr lang="en-US" sz="900" b="1" dirty="0">
                <a:solidFill>
                  <a:srgbClr val="000000"/>
                </a:solidFill>
                <a:latin typeface="Arial" panose="020B0604020202020204" pitchFamily="34" charset="0"/>
                <a:cs typeface="Arial" panose="020B0604020202020204" pitchFamily="34" charset="0"/>
              </a:rPr>
              <a:t>FRUIT &amp; VEGETABLES</a:t>
            </a:r>
          </a:p>
          <a:p>
            <a:pPr marL="0" marR="0" algn="ctr">
              <a:spcBef>
                <a:spcPts val="0"/>
              </a:spcBef>
              <a:spcAft>
                <a:spcPts val="0"/>
              </a:spcAft>
            </a:pPr>
            <a:r>
              <a:rPr lang="en-US" sz="900" dirty="0">
                <a:solidFill>
                  <a:schemeClr val="tx1"/>
                </a:solidFill>
                <a:latin typeface="Arial" panose="020B0604020202020204" pitchFamily="34" charset="0"/>
                <a:ea typeface="Times New Roman" panose="02020603050405020304" pitchFamily="18" charset="0"/>
                <a:cs typeface="Arial" panose="020B0604020202020204" pitchFamily="34" charset="0"/>
              </a:rPr>
              <a:t>Baby Carrots</a:t>
            </a:r>
          </a:p>
          <a:p>
            <a:pPr marL="0" marR="0" algn="ctr">
              <a:spcBef>
                <a:spcPts val="0"/>
              </a:spcBef>
              <a:spcAft>
                <a:spcPts val="0"/>
              </a:spcAft>
            </a:pPr>
            <a:r>
              <a:rPr lang="en-US" sz="900" dirty="0">
                <a:latin typeface="Arial" panose="020B0604020202020204" pitchFamily="34" charset="0"/>
                <a:ea typeface="Times New Roman" panose="02020603050405020304" pitchFamily="18" charset="0"/>
                <a:cs typeface="Arial" panose="020B0604020202020204" pitchFamily="34" charset="0"/>
              </a:rPr>
              <a:t>Celery Sticks</a:t>
            </a:r>
          </a:p>
          <a:p>
            <a:pPr marL="0" marR="0" algn="ctr">
              <a:spcBef>
                <a:spcPts val="0"/>
              </a:spcBef>
              <a:spcAft>
                <a:spcPts val="0"/>
              </a:spcAft>
            </a:pPr>
            <a:r>
              <a:rPr lang="en-US" sz="900" dirty="0">
                <a:solidFill>
                  <a:schemeClr val="tx1"/>
                </a:solidFill>
                <a:latin typeface="Arial" panose="020B0604020202020204" pitchFamily="34" charset="0"/>
                <a:ea typeface="Times New Roman" panose="02020603050405020304" pitchFamily="18" charset="0"/>
                <a:cs typeface="Arial" panose="020B0604020202020204" pitchFamily="34" charset="0"/>
              </a:rPr>
              <a:t>Apple Wedges</a:t>
            </a:r>
          </a:p>
          <a:p>
            <a:pPr marL="0" marR="0" algn="ctr">
              <a:spcBef>
                <a:spcPts val="0"/>
              </a:spcBef>
              <a:spcAft>
                <a:spcPts val="0"/>
              </a:spcAft>
            </a:pPr>
            <a:r>
              <a:rPr lang="en-US" sz="900" dirty="0">
                <a:latin typeface="Arial" panose="020B0604020202020204" pitchFamily="34" charset="0"/>
                <a:ea typeface="Times New Roman" panose="02020603050405020304" pitchFamily="18" charset="0"/>
                <a:cs typeface="Arial" panose="020B0604020202020204" pitchFamily="34" charset="0"/>
              </a:rPr>
              <a:t>Orange Wedges</a:t>
            </a:r>
          </a:p>
          <a:p>
            <a:pPr marL="0" marR="0" algn="ctr">
              <a:spcBef>
                <a:spcPts val="0"/>
              </a:spcBef>
              <a:spcAft>
                <a:spcPts val="0"/>
              </a:spcAft>
            </a:pPr>
            <a:r>
              <a:rPr lang="en-US" sz="900" dirty="0">
                <a:solidFill>
                  <a:schemeClr val="tx1"/>
                </a:solidFill>
                <a:latin typeface="Arial" panose="020B0604020202020204" pitchFamily="34" charset="0"/>
                <a:ea typeface="Times New Roman" panose="02020603050405020304" pitchFamily="18" charset="0"/>
                <a:cs typeface="Arial" panose="020B0604020202020204" pitchFamily="34" charset="0"/>
              </a:rPr>
              <a:t>Banana</a:t>
            </a:r>
          </a:p>
          <a:p>
            <a:pPr marL="0" marR="0" algn="ctr">
              <a:spcBef>
                <a:spcPts val="0"/>
              </a:spcBef>
              <a:spcAft>
                <a:spcPts val="0"/>
              </a:spcAft>
            </a:pPr>
            <a:r>
              <a:rPr lang="en-US" sz="900" dirty="0">
                <a:latin typeface="Arial" panose="020B0604020202020204" pitchFamily="34" charset="0"/>
                <a:ea typeface="Times New Roman" panose="02020603050405020304" pitchFamily="18" charset="0"/>
                <a:cs typeface="Arial" panose="020B0604020202020204" pitchFamily="34" charset="0"/>
              </a:rPr>
              <a:t>Seasonal Fruit</a:t>
            </a:r>
            <a:endParaRPr lang="en-US" sz="9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600"/>
              </a:spcBef>
              <a:spcAft>
                <a:spcPts val="0"/>
              </a:spcAft>
            </a:pPr>
            <a:r>
              <a:rPr lang="en-US" sz="900" b="1" dirty="0">
                <a:solidFill>
                  <a:schemeClr val="tx1"/>
                </a:solidFill>
                <a:latin typeface="Arial" panose="020B0604020202020204" pitchFamily="34" charset="0"/>
                <a:ea typeface="Times New Roman" panose="02020603050405020304" pitchFamily="18" charset="0"/>
                <a:cs typeface="Arial" panose="020B0604020202020204" pitchFamily="34" charset="0"/>
              </a:rPr>
              <a:t>MILK CHOICES</a:t>
            </a:r>
          </a:p>
          <a:p>
            <a:pPr marL="12700" algn="ctr">
              <a:spcBef>
                <a:spcPts val="25"/>
              </a:spcBef>
            </a:pPr>
            <a:r>
              <a:rPr lang="en-US" sz="900" dirty="0">
                <a:solidFill>
                  <a:srgbClr val="000000"/>
                </a:solidFill>
                <a:latin typeface="Arial" panose="020B0604020202020204" pitchFamily="34" charset="0"/>
                <a:cs typeface="Arial" panose="020B0604020202020204" pitchFamily="34" charset="0"/>
              </a:rPr>
              <a:t>1% Plain</a:t>
            </a:r>
          </a:p>
          <a:p>
            <a:pPr marL="12700" algn="ctr">
              <a:spcBef>
                <a:spcPts val="25"/>
              </a:spcBef>
            </a:pPr>
            <a:r>
              <a:rPr lang="en-US" sz="900" dirty="0">
                <a:solidFill>
                  <a:srgbClr val="000000"/>
                </a:solidFill>
                <a:latin typeface="Arial" panose="020B0604020202020204" pitchFamily="34" charset="0"/>
                <a:cs typeface="Arial" panose="020B0604020202020204" pitchFamily="34" charset="0"/>
              </a:rPr>
              <a:t>Fat Free Chocolate</a:t>
            </a:r>
          </a:p>
          <a:p>
            <a:pPr marL="12700" algn="ctr">
              <a:spcBef>
                <a:spcPts val="25"/>
              </a:spcBef>
            </a:pPr>
            <a:r>
              <a:rPr lang="en-US" sz="900" dirty="0">
                <a:solidFill>
                  <a:srgbClr val="000000"/>
                </a:solidFill>
                <a:latin typeface="Arial" panose="020B0604020202020204" pitchFamily="34" charset="0"/>
                <a:cs typeface="Arial" panose="020B0604020202020204" pitchFamily="34" charset="0"/>
              </a:rPr>
              <a:t>Fat Free Plain</a:t>
            </a:r>
            <a:endParaRPr lang="en-US" sz="900" i="0" dirty="0">
              <a:solidFill>
                <a:srgbClr val="000000"/>
              </a:solidFill>
              <a:effectLst/>
              <a:latin typeface="Arial" panose="020B0604020202020204" pitchFamily="34" charset="0"/>
              <a:cs typeface="Arial" panose="020B0604020202020204" pitchFamily="34" charset="0"/>
            </a:endParaRPr>
          </a:p>
        </p:txBody>
      </p:sp>
      <p:sp>
        <p:nvSpPr>
          <p:cNvPr id="77" name="object 13">
            <a:extLst>
              <a:ext uri="{FF2B5EF4-FFF2-40B4-BE49-F238E27FC236}">
                <a16:creationId xmlns:a16="http://schemas.microsoft.com/office/drawing/2014/main" id="{7FFD10EC-E538-4E7B-B4C7-D43D8668C873}"/>
              </a:ext>
            </a:extLst>
          </p:cNvPr>
          <p:cNvSpPr txBox="1"/>
          <p:nvPr/>
        </p:nvSpPr>
        <p:spPr>
          <a:xfrm>
            <a:off x="1350862" y="8647874"/>
            <a:ext cx="4292401" cy="182742"/>
          </a:xfrm>
          <a:prstGeom prst="rect">
            <a:avLst/>
          </a:prstGeom>
          <a:ln w="19050">
            <a:noFill/>
          </a:ln>
        </p:spPr>
        <p:txBody>
          <a:bodyPr vert="horz" wrap="square" lIns="0" tIns="13335" rIns="0" bIns="0" rtlCol="0">
            <a:spAutoFit/>
          </a:bodyPr>
          <a:lstStyle/>
          <a:p>
            <a:pPr marL="12700">
              <a:spcBef>
                <a:spcPts val="25"/>
              </a:spcBef>
            </a:pPr>
            <a:endParaRPr lang="en-US" sz="1100" dirty="0">
              <a:solidFill>
                <a:schemeClr val="bg1"/>
              </a:solidFill>
              <a:latin typeface="Arial" panose="020B0604020202020204" pitchFamily="34" charset="0"/>
              <a:cs typeface="Arial" panose="020B0604020202020204" pitchFamily="34" charset="0"/>
            </a:endParaRPr>
          </a:p>
        </p:txBody>
      </p:sp>
      <p:pic>
        <p:nvPicPr>
          <p:cNvPr id="78" name="Picture 77">
            <a:extLst>
              <a:ext uri="{FF2B5EF4-FFF2-40B4-BE49-F238E27FC236}">
                <a16:creationId xmlns:a16="http://schemas.microsoft.com/office/drawing/2014/main" id="{34BC62B8-9AAB-5B4B-922C-7C28EAAAFBAB}"/>
              </a:ext>
            </a:extLst>
          </p:cNvPr>
          <p:cNvPicPr>
            <a:picLocks noChangeAspect="1"/>
          </p:cNvPicPr>
          <p:nvPr/>
        </p:nvPicPr>
        <p:blipFill>
          <a:blip r:embed="rId3"/>
          <a:stretch>
            <a:fillRect/>
          </a:stretch>
        </p:blipFill>
        <p:spPr>
          <a:xfrm>
            <a:off x="-6417" y="8266566"/>
            <a:ext cx="2228092" cy="1790700"/>
          </a:xfrm>
          <a:prstGeom prst="rect">
            <a:avLst/>
          </a:prstGeom>
        </p:spPr>
      </p:pic>
      <p:pic>
        <p:nvPicPr>
          <p:cNvPr id="80" name="Picture 79">
            <a:extLst>
              <a:ext uri="{FF2B5EF4-FFF2-40B4-BE49-F238E27FC236}">
                <a16:creationId xmlns:a16="http://schemas.microsoft.com/office/drawing/2014/main" id="{5E9C03CD-AF65-1847-94D0-7B8E550AC732}"/>
              </a:ext>
            </a:extLst>
          </p:cNvPr>
          <p:cNvPicPr>
            <a:picLocks noChangeAspect="1"/>
          </p:cNvPicPr>
          <p:nvPr/>
        </p:nvPicPr>
        <p:blipFill>
          <a:blip r:embed="rId4"/>
          <a:srcRect/>
          <a:stretch/>
        </p:blipFill>
        <p:spPr>
          <a:xfrm>
            <a:off x="-9591" y="1134"/>
            <a:ext cx="3069798" cy="1451589"/>
          </a:xfrm>
          <a:prstGeom prst="rect">
            <a:avLst/>
          </a:prstGeom>
        </p:spPr>
      </p:pic>
      <p:grpSp>
        <p:nvGrpSpPr>
          <p:cNvPr id="43" name="Group 42">
            <a:extLst>
              <a:ext uri="{FF2B5EF4-FFF2-40B4-BE49-F238E27FC236}">
                <a16:creationId xmlns:a16="http://schemas.microsoft.com/office/drawing/2014/main" id="{980DEFCB-1027-BB44-8B18-D21AD5D7B81D}"/>
              </a:ext>
            </a:extLst>
          </p:cNvPr>
          <p:cNvGrpSpPr/>
          <p:nvPr/>
        </p:nvGrpSpPr>
        <p:grpSpPr>
          <a:xfrm>
            <a:off x="5094772" y="8647874"/>
            <a:ext cx="2577269" cy="1270547"/>
            <a:chOff x="7686155" y="6592362"/>
            <a:chExt cx="2053145" cy="1014316"/>
          </a:xfrm>
        </p:grpSpPr>
        <p:sp>
          <p:nvSpPr>
            <p:cNvPr id="45" name="TextBox 44">
              <a:extLst>
                <a:ext uri="{FF2B5EF4-FFF2-40B4-BE49-F238E27FC236}">
                  <a16:creationId xmlns:a16="http://schemas.microsoft.com/office/drawing/2014/main" id="{68E4869C-B8A6-4742-BEA1-C66552BEA868}"/>
                </a:ext>
              </a:extLst>
            </p:cNvPr>
            <p:cNvSpPr txBox="1"/>
            <p:nvPr/>
          </p:nvSpPr>
          <p:spPr>
            <a:xfrm>
              <a:off x="7686155" y="7406623"/>
              <a:ext cx="2053145" cy="200055"/>
            </a:xfrm>
            <a:prstGeom prst="rect">
              <a:avLst/>
            </a:prstGeom>
            <a:noFill/>
          </p:spPr>
          <p:txBody>
            <a:bodyPr wrap="square">
              <a:spAutoFit/>
            </a:bodyPr>
            <a:lstStyle/>
            <a:p>
              <a:pPr marL="12700">
                <a:spcBef>
                  <a:spcPts val="100"/>
                </a:spcBef>
              </a:pPr>
              <a:r>
                <a:rPr lang="en-US" sz="700" dirty="0">
                  <a:latin typeface="Arial" panose="020B0604020202020204" pitchFamily="34" charset="0"/>
                  <a:cs typeface="Arial" panose="020B0604020202020204" pitchFamily="34" charset="0"/>
                </a:rPr>
                <a:t>This institution is an equal opportunity provider.</a:t>
              </a:r>
            </a:p>
          </p:txBody>
        </p:sp>
        <p:pic>
          <p:nvPicPr>
            <p:cNvPr id="47" name="Picture 46" descr="A picture containing graphical user interface&#10;&#10;Description automatically generated">
              <a:extLst>
                <a:ext uri="{FF2B5EF4-FFF2-40B4-BE49-F238E27FC236}">
                  <a16:creationId xmlns:a16="http://schemas.microsoft.com/office/drawing/2014/main" id="{35F7D2A6-A507-7C47-BDDC-E456FC1AA9D0}"/>
                </a:ext>
              </a:extLst>
            </p:cNvPr>
            <p:cNvPicPr>
              <a:picLocks noChangeAspect="1"/>
            </p:cNvPicPr>
            <p:nvPr/>
          </p:nvPicPr>
          <p:blipFill>
            <a:blip r:embed="rId5"/>
            <a:stretch>
              <a:fillRect/>
            </a:stretch>
          </p:blipFill>
          <p:spPr>
            <a:xfrm>
              <a:off x="7792485" y="6592362"/>
              <a:ext cx="1822196" cy="644855"/>
            </a:xfrm>
            <a:prstGeom prst="rect">
              <a:avLst/>
            </a:prstGeom>
          </p:spPr>
        </p:pic>
      </p:grpSp>
      <p:sp>
        <p:nvSpPr>
          <p:cNvPr id="2" name="TextBox 1">
            <a:extLst>
              <a:ext uri="{FF2B5EF4-FFF2-40B4-BE49-F238E27FC236}">
                <a16:creationId xmlns:a16="http://schemas.microsoft.com/office/drawing/2014/main" id="{F8A487BE-6F22-E2A1-D9F4-6A8D63470646}"/>
              </a:ext>
            </a:extLst>
          </p:cNvPr>
          <p:cNvSpPr txBox="1"/>
          <p:nvPr/>
        </p:nvSpPr>
        <p:spPr>
          <a:xfrm>
            <a:off x="335184" y="7985600"/>
            <a:ext cx="1190124" cy="523220"/>
          </a:xfrm>
          <a:prstGeom prst="rect">
            <a:avLst/>
          </a:prstGeom>
          <a:noFill/>
        </p:spPr>
        <p:txBody>
          <a:bodyPr wrap="square">
            <a:spAutoFit/>
          </a:bodyPr>
          <a:lstStyle/>
          <a:p>
            <a:pPr marL="0" marR="0" algn="ctr">
              <a:spcBef>
                <a:spcPts val="0"/>
              </a:spcBef>
              <a:spcAft>
                <a:spcPts val="0"/>
              </a:spcAft>
            </a:pPr>
            <a:r>
              <a:rPr lang="en-US" sz="700" b="1" dirty="0">
                <a:latin typeface="Arial" panose="020B0604020202020204" pitchFamily="34" charset="0"/>
                <a:ea typeface="Times New Roman" panose="02020603050405020304" pitchFamily="18" charset="0"/>
                <a:cs typeface="Arial" panose="020B0604020202020204" pitchFamily="34" charset="0"/>
              </a:rPr>
              <a:t>All</a:t>
            </a:r>
            <a:r>
              <a:rPr lang="en-US" sz="700" b="1" dirty="0">
                <a:effectLst/>
                <a:latin typeface="Arial" panose="020B0604020202020204" pitchFamily="34" charset="0"/>
                <a:ea typeface="Times New Roman" panose="02020603050405020304" pitchFamily="18" charset="0"/>
                <a:cs typeface="Arial" panose="020B0604020202020204" pitchFamily="34" charset="0"/>
              </a:rPr>
              <a:t> Lunches </a:t>
            </a:r>
            <a:r>
              <a:rPr lang="en-US" sz="700" b="1" u="sng" dirty="0">
                <a:effectLst/>
                <a:latin typeface="Arial" panose="020B0604020202020204" pitchFamily="34" charset="0"/>
                <a:ea typeface="Times New Roman" panose="02020603050405020304" pitchFamily="18" charset="0"/>
                <a:cs typeface="Arial" panose="020B0604020202020204" pitchFamily="34" charset="0"/>
              </a:rPr>
              <a:t>Must </a:t>
            </a:r>
          </a:p>
          <a:p>
            <a:pPr marL="0" marR="0" algn="ctr">
              <a:spcBef>
                <a:spcPts val="0"/>
              </a:spcBef>
              <a:spcAft>
                <a:spcPts val="0"/>
              </a:spcAft>
            </a:pPr>
            <a:r>
              <a:rPr lang="en-US" sz="700" b="1" dirty="0">
                <a:effectLst/>
                <a:latin typeface="Arial" panose="020B0604020202020204" pitchFamily="34" charset="0"/>
                <a:ea typeface="Times New Roman" panose="02020603050405020304" pitchFamily="18" charset="0"/>
                <a:cs typeface="Arial" panose="020B0604020202020204" pitchFamily="34" charset="0"/>
              </a:rPr>
              <a:t>Include Choice of:</a:t>
            </a:r>
          </a:p>
          <a:p>
            <a:pPr marL="0" marR="0" algn="ctr">
              <a:spcBef>
                <a:spcPts val="0"/>
              </a:spcBef>
              <a:spcAft>
                <a:spcPts val="0"/>
              </a:spcAft>
            </a:pPr>
            <a:r>
              <a:rPr lang="en-US" sz="700" b="1" dirty="0">
                <a:effectLst/>
                <a:latin typeface="Arial" panose="020B0604020202020204" pitchFamily="34" charset="0"/>
                <a:ea typeface="Times New Roman" panose="02020603050405020304" pitchFamily="18" charset="0"/>
                <a:cs typeface="Arial" panose="020B0604020202020204" pitchFamily="34" charset="0"/>
              </a:rPr>
              <a:t>Fruits and/or</a:t>
            </a:r>
          </a:p>
          <a:p>
            <a:pPr marL="0" marR="0" algn="ctr">
              <a:spcBef>
                <a:spcPts val="0"/>
              </a:spcBef>
              <a:spcAft>
                <a:spcPts val="0"/>
              </a:spcAft>
            </a:pPr>
            <a:r>
              <a:rPr lang="en-US" sz="700" b="1" dirty="0">
                <a:effectLst/>
                <a:latin typeface="Arial" panose="020B0604020202020204" pitchFamily="34" charset="0"/>
                <a:ea typeface="Times New Roman" panose="02020603050405020304" pitchFamily="18" charset="0"/>
                <a:cs typeface="Arial" panose="020B0604020202020204" pitchFamily="34" charset="0"/>
              </a:rPr>
              <a:t>Vegetable</a:t>
            </a:r>
          </a:p>
        </p:txBody>
      </p:sp>
      <p:sp>
        <p:nvSpPr>
          <p:cNvPr id="3" name="object 67">
            <a:extLst>
              <a:ext uri="{FF2B5EF4-FFF2-40B4-BE49-F238E27FC236}">
                <a16:creationId xmlns:a16="http://schemas.microsoft.com/office/drawing/2014/main" id="{0184DFB3-7C27-4DB5-63C3-38865A388337}"/>
              </a:ext>
            </a:extLst>
          </p:cNvPr>
          <p:cNvSpPr txBox="1">
            <a:spLocks/>
          </p:cNvSpPr>
          <p:nvPr/>
        </p:nvSpPr>
        <p:spPr>
          <a:xfrm>
            <a:off x="1835150" y="8055658"/>
            <a:ext cx="5545155" cy="384721"/>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nSpc>
                <a:spcPts val="1000"/>
              </a:lnSpc>
              <a:spcBef>
                <a:spcPts val="0"/>
              </a:spcBef>
              <a:spcAft>
                <a:spcPts val="0"/>
              </a:spcAft>
            </a:pPr>
            <a:r>
              <a:rPr lang="en-US" sz="900" dirty="0"/>
              <a:t>In accordance with federal civil rights law and U.S. Department of Agriculture (USDA) civil rights regulations and policies, this institution is prohibited from discriminating on the basis of race, color, national origin, sex (including gender identity and sexual orientation), disability , age, or reprisal  or retaliation for prior civil rights activity.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DFE0DCF6-4EA8-CF5D-2F1F-AE4DDDB751EA}"/>
              </a:ext>
            </a:extLst>
          </p:cNvPr>
          <p:cNvSpPr/>
          <p:nvPr/>
        </p:nvSpPr>
        <p:spPr>
          <a:xfrm>
            <a:off x="141144" y="6018614"/>
            <a:ext cx="1495143" cy="1988797"/>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11">
            <a:extLst>
              <a:ext uri="{FF2B5EF4-FFF2-40B4-BE49-F238E27FC236}">
                <a16:creationId xmlns:a16="http://schemas.microsoft.com/office/drawing/2014/main" id="{A89AA7DA-0D03-238F-01E5-7188C49CD129}"/>
              </a:ext>
            </a:extLst>
          </p:cNvPr>
          <p:cNvGraphicFramePr>
            <a:graphicFrameLocks noGrp="1"/>
          </p:cNvGraphicFramePr>
          <p:nvPr>
            <p:extLst>
              <p:ext uri="{D42A27DB-BD31-4B8C-83A1-F6EECF244321}">
                <p14:modId xmlns:p14="http://schemas.microsoft.com/office/powerpoint/2010/main" val="3647346600"/>
              </p:ext>
            </p:extLst>
          </p:nvPr>
        </p:nvGraphicFramePr>
        <p:xfrm>
          <a:off x="1704974" y="1714138"/>
          <a:ext cx="5847121" cy="6311679"/>
        </p:xfrm>
        <a:graphic>
          <a:graphicData uri="http://schemas.openxmlformats.org/drawingml/2006/table">
            <a:tbl>
              <a:tblPr firstRow="1" bandRow="1">
                <a:tableStyleId>{17292A2E-F333-43FB-9621-5CBBE7FDCDCB}</a:tableStyleId>
              </a:tblPr>
              <a:tblGrid>
                <a:gridCol w="1177337">
                  <a:extLst>
                    <a:ext uri="{9D8B030D-6E8A-4147-A177-3AD203B41FA5}">
                      <a16:colId xmlns:a16="http://schemas.microsoft.com/office/drawing/2014/main" val="2258970125"/>
                    </a:ext>
                  </a:extLst>
                </a:gridCol>
                <a:gridCol w="1167446">
                  <a:extLst>
                    <a:ext uri="{9D8B030D-6E8A-4147-A177-3AD203B41FA5}">
                      <a16:colId xmlns:a16="http://schemas.microsoft.com/office/drawing/2014/main" val="1785118799"/>
                    </a:ext>
                  </a:extLst>
                </a:gridCol>
                <a:gridCol w="1167446">
                  <a:extLst>
                    <a:ext uri="{9D8B030D-6E8A-4147-A177-3AD203B41FA5}">
                      <a16:colId xmlns:a16="http://schemas.microsoft.com/office/drawing/2014/main" val="3134974911"/>
                    </a:ext>
                  </a:extLst>
                </a:gridCol>
                <a:gridCol w="1167446">
                  <a:extLst>
                    <a:ext uri="{9D8B030D-6E8A-4147-A177-3AD203B41FA5}">
                      <a16:colId xmlns:a16="http://schemas.microsoft.com/office/drawing/2014/main" val="2694137205"/>
                    </a:ext>
                  </a:extLst>
                </a:gridCol>
                <a:gridCol w="1167446">
                  <a:extLst>
                    <a:ext uri="{9D8B030D-6E8A-4147-A177-3AD203B41FA5}">
                      <a16:colId xmlns:a16="http://schemas.microsoft.com/office/drawing/2014/main" val="754619971"/>
                    </a:ext>
                  </a:extLst>
                </a:gridCol>
              </a:tblGrid>
              <a:tr h="588429">
                <a:tc>
                  <a:txBody>
                    <a:bodyPr/>
                    <a:lstStyle/>
                    <a:p>
                      <a:pPr algn="ctr"/>
                      <a:r>
                        <a:rPr lang="en-US" sz="1400" baseline="0" dirty="0">
                          <a:solidFill>
                            <a:schemeClr val="tx2">
                              <a:lumMod val="50000"/>
                            </a:schemeClr>
                          </a:solidFill>
                        </a:rPr>
                        <a:t>MONDAY</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49320"/>
                    </a:solidFill>
                  </a:tcPr>
                </a:tc>
                <a:tc>
                  <a:txBody>
                    <a:bodyPr/>
                    <a:lstStyle/>
                    <a:p>
                      <a:pPr algn="ctr"/>
                      <a:r>
                        <a:rPr lang="en-US" sz="1400" baseline="0" dirty="0">
                          <a:solidFill>
                            <a:schemeClr val="tx2">
                              <a:lumMod val="50000"/>
                            </a:schemeClr>
                          </a:solidFill>
                        </a:rPr>
                        <a:t>TUESDAY</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49320"/>
                    </a:solidFill>
                  </a:tcPr>
                </a:tc>
                <a:tc>
                  <a:txBody>
                    <a:bodyPr/>
                    <a:lstStyle/>
                    <a:p>
                      <a:pPr algn="ctr"/>
                      <a:r>
                        <a:rPr lang="en-US" sz="1400" baseline="0" dirty="0">
                          <a:solidFill>
                            <a:schemeClr val="tx2">
                              <a:lumMod val="50000"/>
                            </a:schemeClr>
                          </a:solidFill>
                        </a:rPr>
                        <a:t>WEDNESDAY</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49320"/>
                    </a:solidFill>
                  </a:tcPr>
                </a:tc>
                <a:tc>
                  <a:txBody>
                    <a:bodyPr/>
                    <a:lstStyle/>
                    <a:p>
                      <a:pPr algn="ctr"/>
                      <a:r>
                        <a:rPr lang="en-US" sz="1400" baseline="0" dirty="0">
                          <a:solidFill>
                            <a:schemeClr val="tx2">
                              <a:lumMod val="50000"/>
                            </a:schemeClr>
                          </a:solidFill>
                        </a:rPr>
                        <a:t>THURSDAY</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49320"/>
                    </a:solidFill>
                  </a:tcPr>
                </a:tc>
                <a:tc>
                  <a:txBody>
                    <a:bodyPr/>
                    <a:lstStyle/>
                    <a:p>
                      <a:pPr algn="ctr"/>
                      <a:r>
                        <a:rPr lang="en-US" sz="1400" baseline="0" dirty="0">
                          <a:solidFill>
                            <a:schemeClr val="tx2">
                              <a:lumMod val="50000"/>
                            </a:schemeClr>
                          </a:solidFill>
                        </a:rPr>
                        <a:t>FRIDAY</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49320"/>
                    </a:solidFill>
                  </a:tcPr>
                </a:tc>
                <a:extLst>
                  <a:ext uri="{0D108BD9-81ED-4DB2-BD59-A6C34878D82A}">
                    <a16:rowId xmlns:a16="http://schemas.microsoft.com/office/drawing/2014/main" val="2524878583"/>
                  </a:ext>
                </a:extLst>
              </a:tr>
              <a:tr h="1135590">
                <a:tc>
                  <a:txBody>
                    <a:bodyPr/>
                    <a:lstStyle/>
                    <a:p>
                      <a:pPr algn="l"/>
                      <a:r>
                        <a:rPr lang="en-US" sz="1000" dirty="0">
                          <a:latin typeface="Arial" panose="020B0604020202020204" pitchFamily="34" charset="0"/>
                          <a:cs typeface="Arial" panose="020B0604020202020204" pitchFamily="34" charset="0"/>
                        </a:rPr>
                        <a:t>Popcorn Chicken Bites with Roll or Cheeseburger</a:t>
                      </a:r>
                    </a:p>
                    <a:p>
                      <a:pPr algn="l"/>
                      <a:r>
                        <a:rPr lang="en-US" sz="1000" dirty="0">
                          <a:latin typeface="Arial" panose="020B0604020202020204" pitchFamily="34" charset="0"/>
                          <a:cs typeface="Arial" panose="020B0604020202020204" pitchFamily="34" charset="0"/>
                        </a:rPr>
                        <a:t>Steamed Broccoli</a:t>
                      </a:r>
                    </a:p>
                    <a:p>
                      <a:pPr algn="l"/>
                      <a:r>
                        <a:rPr lang="en-US" sz="1000" dirty="0">
                          <a:latin typeface="Arial" panose="020B0604020202020204" pitchFamily="34" charset="0"/>
                          <a:cs typeface="Arial" panose="020B0604020202020204" pitchFamily="34" charset="0"/>
                        </a:rPr>
                        <a:t>Mixed Fruit Cups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Cheese Pizza Quesadilla or Chicken Patty </a:t>
                      </a:r>
                    </a:p>
                    <a:p>
                      <a:pPr algn="l"/>
                      <a:r>
                        <a:rPr lang="en-US" sz="1000" dirty="0">
                          <a:latin typeface="Arial" panose="020B0604020202020204" pitchFamily="34" charset="0"/>
                          <a:cs typeface="Arial" panose="020B0604020202020204" pitchFamily="34" charset="0"/>
                        </a:rPr>
                        <a:t>Sandwich</a:t>
                      </a:r>
                    </a:p>
                    <a:p>
                      <a:pPr algn="l"/>
                      <a:r>
                        <a:rPr lang="en-US" sz="1000" dirty="0">
                          <a:latin typeface="Arial" panose="020B0604020202020204" pitchFamily="34" charset="0"/>
                          <a:cs typeface="Arial" panose="020B0604020202020204" pitchFamily="34" charset="0"/>
                        </a:rPr>
                        <a:t>Baked Beans</a:t>
                      </a:r>
                    </a:p>
                    <a:p>
                      <a:pPr algn="l"/>
                      <a:r>
                        <a:rPr lang="en-US" sz="1000" dirty="0">
                          <a:latin typeface="Arial" panose="020B0604020202020204" pitchFamily="34" charset="0"/>
                          <a:cs typeface="Arial" panose="020B0604020202020204" pitchFamily="34" charset="0"/>
                        </a:rPr>
                        <a:t>Diced Pears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Pasta w/ Meatballs or Chicken Nuggets w/ Goldfish</a:t>
                      </a:r>
                    </a:p>
                    <a:p>
                      <a:pPr algn="l"/>
                      <a:r>
                        <a:rPr lang="en-US" sz="1000" dirty="0">
                          <a:latin typeface="Arial" panose="020B0604020202020204" pitchFamily="34" charset="0"/>
                          <a:cs typeface="Arial" panose="020B0604020202020204" pitchFamily="34" charset="0"/>
                        </a:rPr>
                        <a:t>Green Beans</a:t>
                      </a:r>
                    </a:p>
                    <a:p>
                      <a:pPr algn="l"/>
                      <a:r>
                        <a:rPr lang="en-US" sz="1000" dirty="0">
                          <a:latin typeface="Arial" panose="020B0604020202020204" pitchFamily="34" charset="0"/>
                          <a:cs typeface="Arial" panose="020B0604020202020204" pitchFamily="34" charset="0"/>
                        </a:rPr>
                        <a:t>Diced Peaches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Chocolate Waffle w/ Syrup or Corn Dog</a:t>
                      </a:r>
                    </a:p>
                    <a:p>
                      <a:pPr algn="l"/>
                      <a:r>
                        <a:rPr lang="en-US" sz="1000" dirty="0">
                          <a:latin typeface="Arial" panose="020B0604020202020204" pitchFamily="34" charset="0"/>
                          <a:cs typeface="Arial" panose="020B0604020202020204" pitchFamily="34" charset="0"/>
                        </a:rPr>
                        <a:t>Tater Tots</a:t>
                      </a:r>
                    </a:p>
                    <a:p>
                      <a:pPr algn="l"/>
                      <a:r>
                        <a:rPr lang="en-US" sz="1000" dirty="0">
                          <a:latin typeface="Arial" panose="020B0604020202020204" pitchFamily="34" charset="0"/>
                          <a:cs typeface="Arial" panose="020B0604020202020204" pitchFamily="34" charset="0"/>
                        </a:rPr>
                        <a:t>Applesauce</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b="1" dirty="0">
                          <a:latin typeface="Arial" panose="020B0604020202020204" pitchFamily="34" charset="0"/>
                          <a:cs typeface="Arial" panose="020B0604020202020204" pitchFamily="34" charset="0"/>
                        </a:rPr>
                        <a:t>NO SCHOOL</a:t>
                      </a:r>
                    </a:p>
                    <a:p>
                      <a:pPr algn="ctr"/>
                      <a:r>
                        <a:rPr lang="en-US" sz="1400" b="1" dirty="0">
                          <a:latin typeface="Arial" panose="020B0604020202020204" pitchFamily="34" charset="0"/>
                          <a:cs typeface="Arial" panose="020B0604020202020204" pitchFamily="34" charset="0"/>
                        </a:rPr>
                        <a:t>Act 80 Day</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1481195"/>
                  </a:ext>
                </a:extLst>
              </a:tr>
              <a:tr h="1135590">
                <a:tc>
                  <a:txBody>
                    <a:bodyPr/>
                    <a:lstStyle/>
                    <a:p>
                      <a:pPr algn="ctr"/>
                      <a:endParaRPr lang="en-US" sz="13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BBQ Rib Sandwich or Chicken Nuggets</a:t>
                      </a:r>
                    </a:p>
                    <a:p>
                      <a:pPr algn="l"/>
                      <a:r>
                        <a:rPr lang="en-US" sz="1000" dirty="0">
                          <a:latin typeface="Arial" panose="020B0604020202020204" pitchFamily="34" charset="0"/>
                          <a:cs typeface="Arial" panose="020B0604020202020204" pitchFamily="34" charset="0"/>
                        </a:rPr>
                        <a:t>Smiley Fries</a:t>
                      </a:r>
                    </a:p>
                    <a:p>
                      <a:pPr algn="l"/>
                      <a:r>
                        <a:rPr lang="en-US" sz="1000" dirty="0">
                          <a:latin typeface="Arial" panose="020B0604020202020204" pitchFamily="34" charset="0"/>
                          <a:cs typeface="Arial" panose="020B0604020202020204" pitchFamily="34" charset="0"/>
                        </a:rPr>
                        <a:t>Diced Pears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Beef Nachos or Cheeseburger</a:t>
                      </a:r>
                    </a:p>
                    <a:p>
                      <a:pPr algn="l"/>
                      <a:r>
                        <a:rPr lang="en-US" sz="1000" dirty="0">
                          <a:latin typeface="Arial" panose="020B0604020202020204" pitchFamily="34" charset="0"/>
                          <a:cs typeface="Arial" panose="020B0604020202020204" pitchFamily="34" charset="0"/>
                        </a:rPr>
                        <a:t>Kickin’ Pintos</a:t>
                      </a:r>
                    </a:p>
                    <a:p>
                      <a:pPr algn="l"/>
                      <a:r>
                        <a:rPr lang="en-US" sz="1000" dirty="0">
                          <a:latin typeface="Arial" panose="020B0604020202020204" pitchFamily="34" charset="0"/>
                          <a:cs typeface="Arial" panose="020B0604020202020204" pitchFamily="34" charset="0"/>
                        </a:rPr>
                        <a:t>Diced Peaches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Bacon Cheeseburger or Chicken Patty Sandwich</a:t>
                      </a:r>
                    </a:p>
                    <a:p>
                      <a:pPr algn="l"/>
                      <a:r>
                        <a:rPr lang="en-US" sz="1000" dirty="0">
                          <a:latin typeface="Arial" panose="020B0604020202020204" pitchFamily="34" charset="0"/>
                          <a:cs typeface="Arial" panose="020B0604020202020204" pitchFamily="34" charset="0"/>
                        </a:rPr>
                        <a:t>Baked Fries</a:t>
                      </a:r>
                    </a:p>
                    <a:p>
                      <a:pPr algn="l"/>
                      <a:r>
                        <a:rPr lang="en-US" sz="1000" dirty="0">
                          <a:latin typeface="Arial" panose="020B0604020202020204" pitchFamily="34" charset="0"/>
                          <a:cs typeface="Arial" panose="020B0604020202020204" pitchFamily="34" charset="0"/>
                        </a:rPr>
                        <a:t>Baby Carrots</a:t>
                      </a:r>
                    </a:p>
                    <a:p>
                      <a:pPr algn="l"/>
                      <a:r>
                        <a:rPr lang="en-US" sz="1000" dirty="0">
                          <a:latin typeface="Arial" panose="020B0604020202020204" pitchFamily="34" charset="0"/>
                          <a:cs typeface="Arial" panose="020B0604020202020204" pitchFamily="34" charset="0"/>
                        </a:rPr>
                        <a:t>Applesauce </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Pepperoni Pizza or Hot Dog</a:t>
                      </a:r>
                    </a:p>
                    <a:p>
                      <a:pPr algn="l"/>
                      <a:r>
                        <a:rPr lang="en-US" sz="1000" dirty="0">
                          <a:latin typeface="Arial" panose="020B0604020202020204" pitchFamily="34" charset="0"/>
                          <a:cs typeface="Arial" panose="020B0604020202020204" pitchFamily="34" charset="0"/>
                        </a:rPr>
                        <a:t>Side Salad</a:t>
                      </a:r>
                    </a:p>
                    <a:p>
                      <a:pPr algn="l"/>
                      <a:r>
                        <a:rPr lang="en-US" sz="1000" dirty="0">
                          <a:latin typeface="Arial" panose="020B0604020202020204" pitchFamily="34" charset="0"/>
                          <a:cs typeface="Arial" panose="020B0604020202020204" pitchFamily="34" charset="0"/>
                        </a:rPr>
                        <a:t>Mixed Fruit</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323513"/>
                  </a:ext>
                </a:extLst>
              </a:tr>
              <a:tr h="1135590">
                <a:tc>
                  <a:txBody>
                    <a:bodyPr/>
                    <a:lstStyle/>
                    <a:p>
                      <a:pPr algn="l"/>
                      <a:r>
                        <a:rPr lang="en-US" sz="1000" dirty="0">
                          <a:latin typeface="Arial" panose="020B0604020202020204" pitchFamily="34" charset="0"/>
                          <a:cs typeface="Arial" panose="020B0604020202020204" pitchFamily="34" charset="0"/>
                        </a:rPr>
                        <a:t>Chicken Nuggets w/ Roll</a:t>
                      </a:r>
                    </a:p>
                    <a:p>
                      <a:pPr algn="l"/>
                      <a:r>
                        <a:rPr lang="en-US" sz="1000" dirty="0">
                          <a:latin typeface="Arial" panose="020B0604020202020204" pitchFamily="34" charset="0"/>
                          <a:cs typeface="Arial" panose="020B0604020202020204" pitchFamily="34" charset="0"/>
                        </a:rPr>
                        <a:t>or Hot Dog</a:t>
                      </a:r>
                    </a:p>
                    <a:p>
                      <a:pPr algn="l"/>
                      <a:r>
                        <a:rPr lang="en-US" sz="1000" dirty="0">
                          <a:latin typeface="Arial" panose="020B0604020202020204" pitchFamily="34" charset="0"/>
                          <a:cs typeface="Arial" panose="020B0604020202020204" pitchFamily="34" charset="0"/>
                        </a:rPr>
                        <a:t>Baked Fries</a:t>
                      </a:r>
                    </a:p>
                    <a:p>
                      <a:pPr algn="l"/>
                      <a:r>
                        <a:rPr lang="en-US" sz="1000" dirty="0">
                          <a:latin typeface="Arial" panose="020B0604020202020204" pitchFamily="34" charset="0"/>
                          <a:cs typeface="Arial" panose="020B0604020202020204" pitchFamily="34" charset="0"/>
                        </a:rPr>
                        <a:t>Mixed Fruit</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Breaded Fish Sticks w/ Roll or Chicken Tenders</a:t>
                      </a:r>
                    </a:p>
                    <a:p>
                      <a:pPr algn="l"/>
                      <a:r>
                        <a:rPr lang="en-US" sz="1000" dirty="0">
                          <a:latin typeface="Arial" panose="020B0604020202020204" pitchFamily="34" charset="0"/>
                          <a:cs typeface="Arial" panose="020B0604020202020204" pitchFamily="34" charset="0"/>
                        </a:rPr>
                        <a:t>Green Beans</a:t>
                      </a:r>
                    </a:p>
                    <a:p>
                      <a:pPr algn="l"/>
                      <a:r>
                        <a:rPr lang="en-US" sz="1000" dirty="0">
                          <a:latin typeface="Arial" panose="020B0604020202020204" pitchFamily="34" charset="0"/>
                          <a:cs typeface="Arial" panose="020B0604020202020204" pitchFamily="34" charset="0"/>
                        </a:rPr>
                        <a:t>Diced Pears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Pasta w/ Meatballs or Cheeseburger</a:t>
                      </a:r>
                    </a:p>
                    <a:p>
                      <a:pPr algn="l"/>
                      <a:r>
                        <a:rPr lang="en-US" sz="1000" dirty="0">
                          <a:latin typeface="Arial" panose="020B0604020202020204" pitchFamily="34" charset="0"/>
                          <a:cs typeface="Arial" panose="020B0604020202020204" pitchFamily="34" charset="0"/>
                        </a:rPr>
                        <a:t>Peas &amp; Carrots</a:t>
                      </a:r>
                    </a:p>
                    <a:p>
                      <a:pPr algn="l"/>
                      <a:r>
                        <a:rPr lang="en-US" sz="1000" dirty="0">
                          <a:latin typeface="Arial" panose="020B0604020202020204" pitchFamily="34" charset="0"/>
                          <a:cs typeface="Arial" panose="020B0604020202020204" pitchFamily="34" charset="0"/>
                        </a:rPr>
                        <a:t>Applesauce</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French Toast Sticks w/ Sausage Patty or Chicken Nuggets</a:t>
                      </a:r>
                    </a:p>
                    <a:p>
                      <a:pPr algn="l"/>
                      <a:r>
                        <a:rPr lang="en-US" sz="1000" dirty="0">
                          <a:latin typeface="Arial" panose="020B0604020202020204" pitchFamily="34" charset="0"/>
                          <a:cs typeface="Arial" panose="020B0604020202020204" pitchFamily="34" charset="0"/>
                        </a:rPr>
                        <a:t>Tater Tots</a:t>
                      </a:r>
                    </a:p>
                    <a:p>
                      <a:pPr algn="l"/>
                      <a:r>
                        <a:rPr lang="en-US" sz="1000" dirty="0">
                          <a:latin typeface="Arial" panose="020B0604020202020204" pitchFamily="34" charset="0"/>
                          <a:cs typeface="Arial" panose="020B0604020202020204" pitchFamily="34" charset="0"/>
                        </a:rPr>
                        <a:t>Sliced Apples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Cheese Pizza or Hot Dog</a:t>
                      </a:r>
                    </a:p>
                    <a:p>
                      <a:pPr algn="l"/>
                      <a:r>
                        <a:rPr lang="en-US" sz="1000" dirty="0">
                          <a:latin typeface="Arial" panose="020B0604020202020204" pitchFamily="34" charset="0"/>
                          <a:cs typeface="Arial" panose="020B0604020202020204" pitchFamily="34" charset="0"/>
                        </a:rPr>
                        <a:t>Side Salad</a:t>
                      </a:r>
                    </a:p>
                    <a:p>
                      <a:pPr algn="l"/>
                      <a:r>
                        <a:rPr lang="en-US" sz="1000" dirty="0">
                          <a:latin typeface="Arial" panose="020B0604020202020204" pitchFamily="34" charset="0"/>
                          <a:cs typeface="Arial" panose="020B0604020202020204" pitchFamily="34" charset="0"/>
                        </a:rPr>
                        <a:t>Mixed Fruit</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6827779"/>
                  </a:ext>
                </a:extLst>
              </a:tr>
              <a:tr h="1135590">
                <a:tc>
                  <a:txBody>
                    <a:bodyPr/>
                    <a:lstStyle/>
                    <a:p>
                      <a:pPr algn="l"/>
                      <a:r>
                        <a:rPr lang="en-US" sz="1000" dirty="0">
                          <a:latin typeface="Arial" panose="020B0604020202020204" pitchFamily="34" charset="0"/>
                          <a:cs typeface="Arial" panose="020B0604020202020204" pitchFamily="34" charset="0"/>
                        </a:rPr>
                        <a:t>Mini Corn Dogs or Cheeseburger</a:t>
                      </a:r>
                    </a:p>
                    <a:p>
                      <a:pPr algn="l"/>
                      <a:r>
                        <a:rPr lang="en-US" sz="1000" dirty="0">
                          <a:latin typeface="Arial" panose="020B0604020202020204" pitchFamily="34" charset="0"/>
                          <a:cs typeface="Arial" panose="020B0604020202020204" pitchFamily="34" charset="0"/>
                        </a:rPr>
                        <a:t>Baked Fries</a:t>
                      </a:r>
                    </a:p>
                    <a:p>
                      <a:pPr algn="l"/>
                      <a:r>
                        <a:rPr lang="en-US" sz="1000" dirty="0">
                          <a:latin typeface="Arial" panose="020B0604020202020204" pitchFamily="34" charset="0"/>
                          <a:cs typeface="Arial" panose="020B0604020202020204" pitchFamily="34" charset="0"/>
                        </a:rPr>
                        <a:t>Baked Beans</a:t>
                      </a:r>
                    </a:p>
                    <a:p>
                      <a:pPr algn="l"/>
                      <a:r>
                        <a:rPr lang="en-US" sz="1000" dirty="0">
                          <a:latin typeface="Arial" panose="020B0604020202020204" pitchFamily="34" charset="0"/>
                          <a:cs typeface="Arial" panose="020B0604020202020204" pitchFamily="34" charset="0"/>
                        </a:rPr>
                        <a:t>Mixed Fruit</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Beef Nachos or Chicken Tenders w/ Roll</a:t>
                      </a:r>
                    </a:p>
                    <a:p>
                      <a:pPr algn="l"/>
                      <a:r>
                        <a:rPr lang="en-US" sz="1000" dirty="0">
                          <a:latin typeface="Arial" panose="020B0604020202020204" pitchFamily="34" charset="0"/>
                          <a:cs typeface="Arial" panose="020B0604020202020204" pitchFamily="34" charset="0"/>
                        </a:rPr>
                        <a:t>Golden Corn </a:t>
                      </a:r>
                    </a:p>
                    <a:p>
                      <a:pPr algn="l"/>
                      <a:r>
                        <a:rPr lang="en-US" sz="1000" dirty="0">
                          <a:latin typeface="Arial" panose="020B0604020202020204" pitchFamily="34" charset="0"/>
                          <a:cs typeface="Arial" panose="020B0604020202020204" pitchFamily="34" charset="0"/>
                        </a:rPr>
                        <a:t>Diced Pears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Chicken Patty Sandwich or Cheese Pizza Quesadilla</a:t>
                      </a:r>
                    </a:p>
                    <a:p>
                      <a:pPr algn="l"/>
                      <a:r>
                        <a:rPr lang="en-US" sz="1000" dirty="0">
                          <a:latin typeface="Arial" panose="020B0604020202020204" pitchFamily="34" charset="0"/>
                          <a:cs typeface="Arial" panose="020B0604020202020204" pitchFamily="34" charset="0"/>
                        </a:rPr>
                        <a:t>Glazed Carrots</a:t>
                      </a:r>
                    </a:p>
                    <a:p>
                      <a:pPr algn="l"/>
                      <a:r>
                        <a:rPr lang="en-US" sz="1000" dirty="0">
                          <a:latin typeface="Arial" panose="020B0604020202020204" pitchFamily="34" charset="0"/>
                          <a:cs typeface="Arial" panose="020B0604020202020204" pitchFamily="34" charset="0"/>
                        </a:rPr>
                        <a:t>Diced Peaches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Cheeseburger or Chicken Nuggets</a:t>
                      </a:r>
                    </a:p>
                    <a:p>
                      <a:pPr algn="l"/>
                      <a:r>
                        <a:rPr lang="en-US" sz="1000" dirty="0">
                          <a:latin typeface="Arial" panose="020B0604020202020204" pitchFamily="34" charset="0"/>
                          <a:cs typeface="Arial" panose="020B0604020202020204" pitchFamily="34" charset="0"/>
                        </a:rPr>
                        <a:t>Breadstick</a:t>
                      </a:r>
                    </a:p>
                    <a:p>
                      <a:pPr algn="l"/>
                      <a:r>
                        <a:rPr lang="en-US" sz="1000" dirty="0">
                          <a:latin typeface="Arial" panose="020B0604020202020204" pitchFamily="34" charset="0"/>
                          <a:cs typeface="Arial" panose="020B0604020202020204" pitchFamily="34" charset="0"/>
                        </a:rPr>
                        <a:t>Steamed Broccoli</a:t>
                      </a:r>
                    </a:p>
                    <a:p>
                      <a:pPr algn="l"/>
                      <a:r>
                        <a:rPr lang="en-US" sz="1000" dirty="0">
                          <a:latin typeface="Arial" panose="020B0604020202020204" pitchFamily="34" charset="0"/>
                          <a:cs typeface="Arial" panose="020B0604020202020204" pitchFamily="34" charset="0"/>
                        </a:rPr>
                        <a:t>Applesauce</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Pepperoni Pizza or Hot Dog</a:t>
                      </a:r>
                    </a:p>
                    <a:p>
                      <a:pPr algn="l"/>
                      <a:r>
                        <a:rPr lang="en-US" sz="1000" dirty="0">
                          <a:latin typeface="Arial" panose="020B0604020202020204" pitchFamily="34" charset="0"/>
                          <a:cs typeface="Arial" panose="020B0604020202020204" pitchFamily="34" charset="0"/>
                        </a:rPr>
                        <a:t>California Blend Veggies</a:t>
                      </a:r>
                    </a:p>
                    <a:p>
                      <a:pPr algn="l"/>
                      <a:r>
                        <a:rPr lang="en-US" sz="1000" dirty="0">
                          <a:latin typeface="Arial" panose="020B0604020202020204" pitchFamily="34" charset="0"/>
                          <a:cs typeface="Arial" panose="020B0604020202020204" pitchFamily="34" charset="0"/>
                        </a:rPr>
                        <a:t>Mixed Fruit</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4598338"/>
                  </a:ext>
                </a:extLst>
              </a:tr>
              <a:tr h="1135590">
                <a:tc>
                  <a:txBody>
                    <a:bodyPr/>
                    <a:lstStyle/>
                    <a:p>
                      <a:pPr algn="l"/>
                      <a:r>
                        <a:rPr lang="en-US" sz="1000" dirty="0">
                          <a:latin typeface="Arial" panose="020B0604020202020204" pitchFamily="34" charset="0"/>
                          <a:cs typeface="Arial" panose="020B0604020202020204" pitchFamily="34" charset="0"/>
                        </a:rPr>
                        <a:t>Chicken Nuggets w/ Roll or </a:t>
                      </a:r>
                    </a:p>
                    <a:p>
                      <a:pPr algn="l"/>
                      <a:r>
                        <a:rPr lang="en-US" sz="1000" dirty="0">
                          <a:latin typeface="Arial" panose="020B0604020202020204" pitchFamily="34" charset="0"/>
                          <a:cs typeface="Arial" panose="020B0604020202020204" pitchFamily="34" charset="0"/>
                        </a:rPr>
                        <a:t>Meatball Sub</a:t>
                      </a:r>
                    </a:p>
                    <a:p>
                      <a:pPr algn="l"/>
                      <a:r>
                        <a:rPr lang="en-US" sz="1000" dirty="0">
                          <a:latin typeface="Arial" panose="020B0604020202020204" pitchFamily="34" charset="0"/>
                          <a:cs typeface="Arial" panose="020B0604020202020204" pitchFamily="34" charset="0"/>
                        </a:rPr>
                        <a:t>Steamed Broccoli</a:t>
                      </a:r>
                    </a:p>
                    <a:p>
                      <a:pPr algn="l"/>
                      <a:r>
                        <a:rPr lang="en-US" sz="1000" dirty="0">
                          <a:latin typeface="Arial" panose="020B0604020202020204" pitchFamily="34" charset="0"/>
                          <a:cs typeface="Arial" panose="020B0604020202020204" pitchFamily="34" charset="0"/>
                        </a:rPr>
                        <a:t>Mixed Fruit</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r>
                        <a:rPr lang="en-US" sz="1000" dirty="0">
                          <a:latin typeface="Arial" panose="020B0604020202020204" pitchFamily="34" charset="0"/>
                          <a:cs typeface="Arial" panose="020B0604020202020204" pitchFamily="34" charset="0"/>
                        </a:rPr>
                        <a:t>Breaded Mozzarella Pizza Crunchers or Cheese Pizza Quesadilla</a:t>
                      </a:r>
                    </a:p>
                    <a:p>
                      <a:pPr algn="l"/>
                      <a:r>
                        <a:rPr lang="en-US" sz="1000" dirty="0">
                          <a:latin typeface="Arial" panose="020B0604020202020204" pitchFamily="34" charset="0"/>
                          <a:cs typeface="Arial" panose="020B0604020202020204" pitchFamily="34" charset="0"/>
                        </a:rPr>
                        <a:t>Tater Tots</a:t>
                      </a:r>
                    </a:p>
                    <a:p>
                      <a:pPr algn="l"/>
                      <a:r>
                        <a:rPr lang="en-US" sz="1000" dirty="0">
                          <a:latin typeface="Arial" panose="020B0604020202020204" pitchFamily="34" charset="0"/>
                          <a:cs typeface="Arial" panose="020B0604020202020204" pitchFamily="34" charset="0"/>
                        </a:rPr>
                        <a:t>Diced Pears</a:t>
                      </a:r>
                    </a:p>
                  </a:txBody>
                  <a:tcPr anchor="b">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gridSpan="3">
                  <a:txBody>
                    <a:bodyPr/>
                    <a:lstStyle/>
                    <a:p>
                      <a:pPr algn="ctr"/>
                      <a:r>
                        <a:rPr lang="en-US" i="1" dirty="0"/>
                        <a:t>All complete Lunch Meals are </a:t>
                      </a:r>
                    </a:p>
                    <a:p>
                      <a:pPr algn="ctr"/>
                      <a:r>
                        <a:rPr lang="en-US" i="1" dirty="0"/>
                        <a:t>FREE for all Riverside students!</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endParaRPr lang="en-US" dirty="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endParaRPr lang="en-US" dirty="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12192189"/>
                  </a:ext>
                </a:extLst>
              </a:tr>
            </a:tbl>
          </a:graphicData>
        </a:graphic>
      </p:graphicFrame>
      <p:pic>
        <p:nvPicPr>
          <p:cNvPr id="17" name="Picture 16" descr="A ship with sails in the water&#10;&#10;Description automatically generated">
            <a:extLst>
              <a:ext uri="{FF2B5EF4-FFF2-40B4-BE49-F238E27FC236}">
                <a16:creationId xmlns:a16="http://schemas.microsoft.com/office/drawing/2014/main" id="{9ED00401-EE09-EEC8-2235-A61D88070C4B}"/>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758063" y="3573248"/>
            <a:ext cx="1027964" cy="939709"/>
          </a:xfrm>
          <a:prstGeom prst="rect">
            <a:avLst/>
          </a:prstGeom>
        </p:spPr>
      </p:pic>
      <p:sp>
        <p:nvSpPr>
          <p:cNvPr id="36" name="TextBox 35">
            <a:extLst>
              <a:ext uri="{FF2B5EF4-FFF2-40B4-BE49-F238E27FC236}">
                <a16:creationId xmlns:a16="http://schemas.microsoft.com/office/drawing/2014/main" id="{AE3EC404-4F78-3DC3-1D8A-A6EF9985197C}"/>
              </a:ext>
            </a:extLst>
          </p:cNvPr>
          <p:cNvSpPr txBox="1"/>
          <p:nvPr/>
        </p:nvSpPr>
        <p:spPr>
          <a:xfrm>
            <a:off x="5798289" y="3450225"/>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12</a:t>
            </a:r>
          </a:p>
        </p:txBody>
      </p:sp>
      <p:sp>
        <p:nvSpPr>
          <p:cNvPr id="37" name="TextBox 36">
            <a:extLst>
              <a:ext uri="{FF2B5EF4-FFF2-40B4-BE49-F238E27FC236}">
                <a16:creationId xmlns:a16="http://schemas.microsoft.com/office/drawing/2014/main" id="{A7CE0525-67D9-21BB-23F9-5B16946DF276}"/>
              </a:ext>
            </a:extLst>
          </p:cNvPr>
          <p:cNvSpPr txBox="1"/>
          <p:nvPr/>
        </p:nvSpPr>
        <p:spPr>
          <a:xfrm>
            <a:off x="2376572" y="2281866"/>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a:t>
            </a:r>
          </a:p>
        </p:txBody>
      </p:sp>
      <p:sp>
        <p:nvSpPr>
          <p:cNvPr id="38" name="TextBox 37">
            <a:extLst>
              <a:ext uri="{FF2B5EF4-FFF2-40B4-BE49-F238E27FC236}">
                <a16:creationId xmlns:a16="http://schemas.microsoft.com/office/drawing/2014/main" id="{5D5F71C2-4A77-D485-4141-403BEB2BCD6B}"/>
              </a:ext>
            </a:extLst>
          </p:cNvPr>
          <p:cNvSpPr txBox="1"/>
          <p:nvPr/>
        </p:nvSpPr>
        <p:spPr>
          <a:xfrm>
            <a:off x="3506504" y="2272644"/>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3</a:t>
            </a:r>
          </a:p>
        </p:txBody>
      </p:sp>
      <p:sp>
        <p:nvSpPr>
          <p:cNvPr id="39" name="TextBox 38">
            <a:extLst>
              <a:ext uri="{FF2B5EF4-FFF2-40B4-BE49-F238E27FC236}">
                <a16:creationId xmlns:a16="http://schemas.microsoft.com/office/drawing/2014/main" id="{1FE8F578-1C58-FA83-8C05-A4F8AFFA14D9}"/>
              </a:ext>
            </a:extLst>
          </p:cNvPr>
          <p:cNvSpPr txBox="1"/>
          <p:nvPr/>
        </p:nvSpPr>
        <p:spPr>
          <a:xfrm>
            <a:off x="4636436" y="2285529"/>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4</a:t>
            </a:r>
          </a:p>
        </p:txBody>
      </p:sp>
      <p:sp>
        <p:nvSpPr>
          <p:cNvPr id="40" name="TextBox 39">
            <a:extLst>
              <a:ext uri="{FF2B5EF4-FFF2-40B4-BE49-F238E27FC236}">
                <a16:creationId xmlns:a16="http://schemas.microsoft.com/office/drawing/2014/main" id="{3A4EFE4C-A8B1-200E-567F-24B917C9D39B}"/>
              </a:ext>
            </a:extLst>
          </p:cNvPr>
          <p:cNvSpPr txBox="1"/>
          <p:nvPr/>
        </p:nvSpPr>
        <p:spPr>
          <a:xfrm>
            <a:off x="6921969" y="2298645"/>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6</a:t>
            </a:r>
          </a:p>
        </p:txBody>
      </p:sp>
      <p:sp>
        <p:nvSpPr>
          <p:cNvPr id="41" name="TextBox 40">
            <a:extLst>
              <a:ext uri="{FF2B5EF4-FFF2-40B4-BE49-F238E27FC236}">
                <a16:creationId xmlns:a16="http://schemas.microsoft.com/office/drawing/2014/main" id="{2C1BE34B-1D31-DA03-DF7E-1C923AC91BF7}"/>
              </a:ext>
            </a:extLst>
          </p:cNvPr>
          <p:cNvSpPr txBox="1"/>
          <p:nvPr/>
        </p:nvSpPr>
        <p:spPr>
          <a:xfrm>
            <a:off x="5798289" y="2281865"/>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5</a:t>
            </a:r>
          </a:p>
        </p:txBody>
      </p:sp>
      <p:sp>
        <p:nvSpPr>
          <p:cNvPr id="48" name="TextBox 47">
            <a:extLst>
              <a:ext uri="{FF2B5EF4-FFF2-40B4-BE49-F238E27FC236}">
                <a16:creationId xmlns:a16="http://schemas.microsoft.com/office/drawing/2014/main" id="{F2015AD6-5E8C-1E37-B34B-AEF8F9DCD889}"/>
              </a:ext>
            </a:extLst>
          </p:cNvPr>
          <p:cNvSpPr txBox="1"/>
          <p:nvPr/>
        </p:nvSpPr>
        <p:spPr>
          <a:xfrm>
            <a:off x="2376572" y="3437000"/>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9</a:t>
            </a:r>
          </a:p>
        </p:txBody>
      </p:sp>
      <p:sp>
        <p:nvSpPr>
          <p:cNvPr id="49" name="TextBox 48">
            <a:extLst>
              <a:ext uri="{FF2B5EF4-FFF2-40B4-BE49-F238E27FC236}">
                <a16:creationId xmlns:a16="http://schemas.microsoft.com/office/drawing/2014/main" id="{6AABB94C-FE99-93EA-3AF9-72A64236BA26}"/>
              </a:ext>
            </a:extLst>
          </p:cNvPr>
          <p:cNvSpPr txBox="1"/>
          <p:nvPr/>
        </p:nvSpPr>
        <p:spPr>
          <a:xfrm>
            <a:off x="3505990" y="3436963"/>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10</a:t>
            </a:r>
          </a:p>
        </p:txBody>
      </p:sp>
      <p:sp>
        <p:nvSpPr>
          <p:cNvPr id="51" name="TextBox 50">
            <a:extLst>
              <a:ext uri="{FF2B5EF4-FFF2-40B4-BE49-F238E27FC236}">
                <a16:creationId xmlns:a16="http://schemas.microsoft.com/office/drawing/2014/main" id="{1B45750E-64FB-D55C-FCB8-6E3059CC656C}"/>
              </a:ext>
            </a:extLst>
          </p:cNvPr>
          <p:cNvSpPr txBox="1"/>
          <p:nvPr/>
        </p:nvSpPr>
        <p:spPr>
          <a:xfrm>
            <a:off x="4668871" y="3436963"/>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11</a:t>
            </a:r>
          </a:p>
        </p:txBody>
      </p:sp>
      <p:sp>
        <p:nvSpPr>
          <p:cNvPr id="54" name="TextBox 53">
            <a:extLst>
              <a:ext uri="{FF2B5EF4-FFF2-40B4-BE49-F238E27FC236}">
                <a16:creationId xmlns:a16="http://schemas.microsoft.com/office/drawing/2014/main" id="{A04DAE63-85F5-A6EF-C29F-384F6B8C1B9A}"/>
              </a:ext>
            </a:extLst>
          </p:cNvPr>
          <p:cNvSpPr txBox="1"/>
          <p:nvPr/>
        </p:nvSpPr>
        <p:spPr>
          <a:xfrm>
            <a:off x="6921969" y="3450225"/>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13</a:t>
            </a:r>
          </a:p>
        </p:txBody>
      </p:sp>
      <p:sp>
        <p:nvSpPr>
          <p:cNvPr id="55" name="TextBox 54">
            <a:extLst>
              <a:ext uri="{FF2B5EF4-FFF2-40B4-BE49-F238E27FC236}">
                <a16:creationId xmlns:a16="http://schemas.microsoft.com/office/drawing/2014/main" id="{413CF410-DF98-8D75-BE3C-019A28C561D9}"/>
              </a:ext>
            </a:extLst>
          </p:cNvPr>
          <p:cNvSpPr txBox="1"/>
          <p:nvPr/>
        </p:nvSpPr>
        <p:spPr>
          <a:xfrm>
            <a:off x="2376572" y="4573920"/>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16</a:t>
            </a:r>
          </a:p>
        </p:txBody>
      </p:sp>
      <p:sp>
        <p:nvSpPr>
          <p:cNvPr id="57" name="TextBox 56">
            <a:extLst>
              <a:ext uri="{FF2B5EF4-FFF2-40B4-BE49-F238E27FC236}">
                <a16:creationId xmlns:a16="http://schemas.microsoft.com/office/drawing/2014/main" id="{2D6540B4-685E-2B24-BAF6-65C1D6865A91}"/>
              </a:ext>
            </a:extLst>
          </p:cNvPr>
          <p:cNvSpPr txBox="1"/>
          <p:nvPr/>
        </p:nvSpPr>
        <p:spPr>
          <a:xfrm>
            <a:off x="3520696" y="4573919"/>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17</a:t>
            </a:r>
          </a:p>
        </p:txBody>
      </p:sp>
      <p:sp>
        <p:nvSpPr>
          <p:cNvPr id="58" name="TextBox 57">
            <a:extLst>
              <a:ext uri="{FF2B5EF4-FFF2-40B4-BE49-F238E27FC236}">
                <a16:creationId xmlns:a16="http://schemas.microsoft.com/office/drawing/2014/main" id="{E132AA55-3A33-3A90-C201-70D9710A625B}"/>
              </a:ext>
            </a:extLst>
          </p:cNvPr>
          <p:cNvSpPr txBox="1"/>
          <p:nvPr/>
        </p:nvSpPr>
        <p:spPr>
          <a:xfrm>
            <a:off x="4668871" y="4557306"/>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18</a:t>
            </a:r>
          </a:p>
        </p:txBody>
      </p:sp>
      <p:sp>
        <p:nvSpPr>
          <p:cNvPr id="59" name="TextBox 58">
            <a:extLst>
              <a:ext uri="{FF2B5EF4-FFF2-40B4-BE49-F238E27FC236}">
                <a16:creationId xmlns:a16="http://schemas.microsoft.com/office/drawing/2014/main" id="{FE23FEEA-3B9F-3BA8-92D8-E26ACFCD7265}"/>
              </a:ext>
            </a:extLst>
          </p:cNvPr>
          <p:cNvSpPr txBox="1"/>
          <p:nvPr/>
        </p:nvSpPr>
        <p:spPr>
          <a:xfrm>
            <a:off x="5781114" y="4577582"/>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19</a:t>
            </a:r>
          </a:p>
        </p:txBody>
      </p:sp>
      <p:sp>
        <p:nvSpPr>
          <p:cNvPr id="60" name="TextBox 59">
            <a:extLst>
              <a:ext uri="{FF2B5EF4-FFF2-40B4-BE49-F238E27FC236}">
                <a16:creationId xmlns:a16="http://schemas.microsoft.com/office/drawing/2014/main" id="{8897DC66-00F3-5C28-A910-13D6807352A6}"/>
              </a:ext>
            </a:extLst>
          </p:cNvPr>
          <p:cNvSpPr txBox="1"/>
          <p:nvPr/>
        </p:nvSpPr>
        <p:spPr>
          <a:xfrm>
            <a:off x="6911047" y="4569488"/>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20</a:t>
            </a:r>
          </a:p>
        </p:txBody>
      </p:sp>
      <p:sp>
        <p:nvSpPr>
          <p:cNvPr id="61" name="TextBox 60">
            <a:extLst>
              <a:ext uri="{FF2B5EF4-FFF2-40B4-BE49-F238E27FC236}">
                <a16:creationId xmlns:a16="http://schemas.microsoft.com/office/drawing/2014/main" id="{3F5573A5-D507-CB1E-5D12-5F21509D0633}"/>
              </a:ext>
            </a:extLst>
          </p:cNvPr>
          <p:cNvSpPr txBox="1"/>
          <p:nvPr/>
        </p:nvSpPr>
        <p:spPr>
          <a:xfrm>
            <a:off x="2404957" y="5710840"/>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23</a:t>
            </a:r>
          </a:p>
        </p:txBody>
      </p:sp>
      <p:sp>
        <p:nvSpPr>
          <p:cNvPr id="63" name="TextBox 62">
            <a:extLst>
              <a:ext uri="{FF2B5EF4-FFF2-40B4-BE49-F238E27FC236}">
                <a16:creationId xmlns:a16="http://schemas.microsoft.com/office/drawing/2014/main" id="{EA1D7CDF-FD33-88F9-2A95-A4F0085A5938}"/>
              </a:ext>
            </a:extLst>
          </p:cNvPr>
          <p:cNvSpPr txBox="1"/>
          <p:nvPr/>
        </p:nvSpPr>
        <p:spPr>
          <a:xfrm>
            <a:off x="3520696" y="5710840"/>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24</a:t>
            </a:r>
          </a:p>
        </p:txBody>
      </p:sp>
      <p:sp>
        <p:nvSpPr>
          <p:cNvPr id="65" name="TextBox 64">
            <a:extLst>
              <a:ext uri="{FF2B5EF4-FFF2-40B4-BE49-F238E27FC236}">
                <a16:creationId xmlns:a16="http://schemas.microsoft.com/office/drawing/2014/main" id="{69513A88-DFFB-4AF1-19D5-05A09F0E5771}"/>
              </a:ext>
            </a:extLst>
          </p:cNvPr>
          <p:cNvSpPr txBox="1"/>
          <p:nvPr/>
        </p:nvSpPr>
        <p:spPr>
          <a:xfrm>
            <a:off x="4652424" y="5710839"/>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25</a:t>
            </a:r>
          </a:p>
        </p:txBody>
      </p:sp>
      <p:sp>
        <p:nvSpPr>
          <p:cNvPr id="68" name="TextBox 67">
            <a:extLst>
              <a:ext uri="{FF2B5EF4-FFF2-40B4-BE49-F238E27FC236}">
                <a16:creationId xmlns:a16="http://schemas.microsoft.com/office/drawing/2014/main" id="{977404FA-0C0E-22AE-22CC-62037667DAC8}"/>
              </a:ext>
            </a:extLst>
          </p:cNvPr>
          <p:cNvSpPr txBox="1"/>
          <p:nvPr/>
        </p:nvSpPr>
        <p:spPr>
          <a:xfrm>
            <a:off x="5781114" y="5710838"/>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26</a:t>
            </a:r>
          </a:p>
        </p:txBody>
      </p:sp>
      <p:sp>
        <p:nvSpPr>
          <p:cNvPr id="69" name="TextBox 68">
            <a:extLst>
              <a:ext uri="{FF2B5EF4-FFF2-40B4-BE49-F238E27FC236}">
                <a16:creationId xmlns:a16="http://schemas.microsoft.com/office/drawing/2014/main" id="{77230364-27CE-1CB0-EFD8-3C3C923C4DC9}"/>
              </a:ext>
            </a:extLst>
          </p:cNvPr>
          <p:cNvSpPr txBox="1"/>
          <p:nvPr/>
        </p:nvSpPr>
        <p:spPr>
          <a:xfrm>
            <a:off x="6911047" y="5710838"/>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27</a:t>
            </a:r>
          </a:p>
        </p:txBody>
      </p:sp>
      <p:sp>
        <p:nvSpPr>
          <p:cNvPr id="71" name="TextBox 70">
            <a:extLst>
              <a:ext uri="{FF2B5EF4-FFF2-40B4-BE49-F238E27FC236}">
                <a16:creationId xmlns:a16="http://schemas.microsoft.com/office/drawing/2014/main" id="{0102FA80-2803-C3DC-D4D5-AF34B91B7CD8}"/>
              </a:ext>
            </a:extLst>
          </p:cNvPr>
          <p:cNvSpPr txBox="1"/>
          <p:nvPr/>
        </p:nvSpPr>
        <p:spPr>
          <a:xfrm>
            <a:off x="2392721" y="6845678"/>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30</a:t>
            </a:r>
          </a:p>
        </p:txBody>
      </p:sp>
      <p:sp>
        <p:nvSpPr>
          <p:cNvPr id="72" name="TextBox 71">
            <a:extLst>
              <a:ext uri="{FF2B5EF4-FFF2-40B4-BE49-F238E27FC236}">
                <a16:creationId xmlns:a16="http://schemas.microsoft.com/office/drawing/2014/main" id="{00660D95-6EF9-6090-03A3-F10AB085C0FC}"/>
              </a:ext>
            </a:extLst>
          </p:cNvPr>
          <p:cNvSpPr txBox="1"/>
          <p:nvPr/>
        </p:nvSpPr>
        <p:spPr>
          <a:xfrm>
            <a:off x="3519753" y="6845677"/>
            <a:ext cx="458336" cy="307777"/>
          </a:xfrm>
          <a:prstGeom prst="rect">
            <a:avLst/>
          </a:prstGeom>
          <a:noFill/>
          <a:ln>
            <a:noFill/>
          </a:ln>
        </p:spPr>
        <p:txBody>
          <a:bodyPr wrap="square" rtlCol="0">
            <a:spAutoFit/>
          </a:bodyPr>
          <a:lstStyle/>
          <a:p>
            <a:pPr algn="r"/>
            <a:r>
              <a:rPr lang="en-US" sz="1400" dirty="0">
                <a:solidFill>
                  <a:schemeClr val="bg2">
                    <a:lumMod val="75000"/>
                  </a:schemeClr>
                </a:solidFill>
              </a:rPr>
              <a:t>31</a:t>
            </a:r>
          </a:p>
        </p:txBody>
      </p:sp>
      <p:pic>
        <p:nvPicPr>
          <p:cNvPr id="5" name="Picture 2" descr="Riverside School District">
            <a:extLst>
              <a:ext uri="{FF2B5EF4-FFF2-40B4-BE49-F238E27FC236}">
                <a16:creationId xmlns:a16="http://schemas.microsoft.com/office/drawing/2014/main" id="{9B7ED4F5-B559-1DA7-8199-FCC5B0E4C88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63342" y="390540"/>
            <a:ext cx="1175430" cy="972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1785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b1519f0f-2dbf-4e21-bf34-a686ce97588a}" enabled="0" method="" siteId="{b1519f0f-2dbf-4e21-bf34-a686ce97588a}" removed="1"/>
</clbl:labelList>
</file>

<file path=docProps/app.xml><?xml version="1.0" encoding="utf-8"?>
<Properties xmlns="http://schemas.openxmlformats.org/officeDocument/2006/extended-properties" xmlns:vt="http://schemas.openxmlformats.org/officeDocument/2006/docPropsVTypes">
  <Template>Office Theme</Template>
  <TotalTime>852</TotalTime>
  <Words>459</Words>
  <Application>Microsoft Office PowerPoint</Application>
  <PresentationFormat>Custom</PresentationFormat>
  <Paragraphs>156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Orana, Besa</dc:creator>
  <cp:lastModifiedBy>Gilroy, Donna</cp:lastModifiedBy>
  <cp:revision>40</cp:revision>
  <cp:lastPrinted>2023-09-21T15:16:31Z</cp:lastPrinted>
  <dcterms:created xsi:type="dcterms:W3CDTF">2022-07-25T04:28:47Z</dcterms:created>
  <dcterms:modified xsi:type="dcterms:W3CDTF">2023-09-21T18:03:25Z</dcterms:modified>
</cp:coreProperties>
</file>